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57" r:id="rId4"/>
    <p:sldId id="258" r:id="rId5"/>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94598" autoAdjust="0"/>
  </p:normalViewPr>
  <p:slideViewPr>
    <p:cSldViewPr snapToGrid="0">
      <p:cViewPr varScale="1">
        <p:scale>
          <a:sx n="114" d="100"/>
          <a:sy n="114" d="100"/>
        </p:scale>
        <p:origin x="102"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6428D6-4E2F-433A-AA6B-2D554A6AEF14}" type="doc">
      <dgm:prSet loTypeId="urn:microsoft.com/office/officeart/2005/8/layout/target3" loCatId="relationship" qsTypeId="urn:microsoft.com/office/officeart/2005/8/quickstyle/simple2" qsCatId="simple" csTypeId="urn:microsoft.com/office/officeart/2005/8/colors/colorful3" csCatId="colorful" phldr="1"/>
      <dgm:spPr/>
      <dgm:t>
        <a:bodyPr/>
        <a:lstStyle/>
        <a:p>
          <a:endParaRPr lang="zh-TW" altLang="en-US"/>
        </a:p>
      </dgm:t>
    </dgm:pt>
    <dgm:pt modelId="{9A1D841E-063F-4F5F-8B3B-F6F1505BA56B}">
      <dgm:prSet phldrT="[文字]"/>
      <dgm:spPr/>
      <dgm:t>
        <a:bodyPr/>
        <a:lstStyle/>
        <a:p>
          <a:r>
            <a:rPr lang="zh-TW" altLang="en-US" b="1" dirty="0" smtClean="0">
              <a:latin typeface="微軟正黑體" panose="020B0604030504040204" pitchFamily="34" charset="-120"/>
              <a:ea typeface="微軟正黑體" panose="020B0604030504040204" pitchFamily="34" charset="-120"/>
            </a:rPr>
            <a:t>儀器使用與訓練</a:t>
          </a:r>
          <a:endParaRPr lang="zh-TW" altLang="en-US" b="1" dirty="0">
            <a:latin typeface="微軟正黑體" panose="020B0604030504040204" pitchFamily="34" charset="-120"/>
            <a:ea typeface="微軟正黑體" panose="020B0604030504040204" pitchFamily="34" charset="-120"/>
          </a:endParaRPr>
        </a:p>
      </dgm:t>
    </dgm:pt>
    <dgm:pt modelId="{6DB5B507-D6B2-4C85-9C4B-E5DCF838FECE}" type="parTrans" cxnId="{DAED9932-2659-40F2-9870-A1C9F0CDF493}">
      <dgm:prSet/>
      <dgm:spPr/>
      <dgm:t>
        <a:bodyPr/>
        <a:lstStyle/>
        <a:p>
          <a:endParaRPr lang="zh-TW" altLang="en-US"/>
        </a:p>
      </dgm:t>
    </dgm:pt>
    <dgm:pt modelId="{663F5022-36F0-469B-A7D5-9D6A0D0C1305}" type="sibTrans" cxnId="{DAED9932-2659-40F2-9870-A1C9F0CDF493}">
      <dgm:prSet/>
      <dgm:spPr/>
      <dgm:t>
        <a:bodyPr/>
        <a:lstStyle/>
        <a:p>
          <a:endParaRPr lang="zh-TW" altLang="en-US"/>
        </a:p>
      </dgm:t>
    </dgm:pt>
    <dgm:pt modelId="{02E1A41A-0E90-4AE1-9C5F-9399EF3B9B31}">
      <dgm:prSet phldrT="[文字]"/>
      <dgm:spPr/>
      <dgm:t>
        <a:bodyPr/>
        <a:lstStyle/>
        <a:p>
          <a:r>
            <a:rPr lang="zh-TW" altLang="en-US" dirty="0" smtClean="0">
              <a:latin typeface="微軟正黑體" panose="020B0604030504040204" pitchFamily="34" charset="-120"/>
              <a:ea typeface="微軟正黑體" panose="020B0604030504040204" pitchFamily="34" charset="-120"/>
            </a:rPr>
            <a:t>搭配中心日常營運</a:t>
          </a:r>
          <a:endParaRPr lang="zh-TW" altLang="en-US" dirty="0">
            <a:latin typeface="微軟正黑體" panose="020B0604030504040204" pitchFamily="34" charset="-120"/>
            <a:ea typeface="微軟正黑體" panose="020B0604030504040204" pitchFamily="34" charset="-120"/>
          </a:endParaRPr>
        </a:p>
      </dgm:t>
    </dgm:pt>
    <dgm:pt modelId="{39D135DD-4A44-4291-8413-6EE22D49C7BC}" type="parTrans" cxnId="{D7C7B8B3-24AD-4BE4-AD34-F425C552448A}">
      <dgm:prSet/>
      <dgm:spPr/>
      <dgm:t>
        <a:bodyPr/>
        <a:lstStyle/>
        <a:p>
          <a:endParaRPr lang="zh-TW" altLang="en-US"/>
        </a:p>
      </dgm:t>
    </dgm:pt>
    <dgm:pt modelId="{987D066D-ACB1-4631-9173-BDB37918153D}" type="sibTrans" cxnId="{D7C7B8B3-24AD-4BE4-AD34-F425C552448A}">
      <dgm:prSet/>
      <dgm:spPr/>
      <dgm:t>
        <a:bodyPr/>
        <a:lstStyle/>
        <a:p>
          <a:endParaRPr lang="zh-TW" altLang="en-US"/>
        </a:p>
      </dgm:t>
    </dgm:pt>
    <dgm:pt modelId="{C7945ABB-F682-41A9-BF3F-8CD539B00AB5}">
      <dgm:prSet phldrT="[文字]"/>
      <dgm:spPr/>
      <dgm:t>
        <a:bodyPr/>
        <a:lstStyle/>
        <a:p>
          <a:r>
            <a:rPr lang="zh-TW" altLang="en-US" b="1" dirty="0" smtClean="0">
              <a:latin typeface="微軟正黑體" panose="020B0604030504040204" pitchFamily="34" charset="-120"/>
              <a:ea typeface="微軟正黑體" panose="020B0604030504040204" pitchFamily="34" charset="-120"/>
            </a:rPr>
            <a:t>論文發表</a:t>
          </a:r>
          <a:endParaRPr lang="zh-TW" altLang="en-US" b="1" dirty="0">
            <a:latin typeface="微軟正黑體" panose="020B0604030504040204" pitchFamily="34" charset="-120"/>
            <a:ea typeface="微軟正黑體" panose="020B0604030504040204" pitchFamily="34" charset="-120"/>
          </a:endParaRPr>
        </a:p>
      </dgm:t>
    </dgm:pt>
    <dgm:pt modelId="{A133DE74-66A5-407B-9A9A-725EADE64EC7}" type="parTrans" cxnId="{A9FC9C64-23BF-4A3C-BF9A-607ACB824CC8}">
      <dgm:prSet/>
      <dgm:spPr/>
      <dgm:t>
        <a:bodyPr/>
        <a:lstStyle/>
        <a:p>
          <a:endParaRPr lang="zh-TW" altLang="en-US"/>
        </a:p>
      </dgm:t>
    </dgm:pt>
    <dgm:pt modelId="{E29322CC-2351-484F-8023-F378A5E2A612}" type="sibTrans" cxnId="{A9FC9C64-23BF-4A3C-BF9A-607ACB824CC8}">
      <dgm:prSet/>
      <dgm:spPr/>
      <dgm:t>
        <a:bodyPr/>
        <a:lstStyle/>
        <a:p>
          <a:endParaRPr lang="zh-TW" altLang="en-US"/>
        </a:p>
      </dgm:t>
    </dgm:pt>
    <dgm:pt modelId="{39E45AC4-7C78-4F9C-BA05-1D3D07C0E9E2}">
      <dgm:prSet phldrT="[文字]"/>
      <dgm:spPr/>
      <dgm:t>
        <a:bodyPr/>
        <a:lstStyle/>
        <a:p>
          <a:r>
            <a:rPr lang="zh-TW" altLang="en-US" dirty="0" smtClean="0">
              <a:latin typeface="微軟正黑體" panose="020B0604030504040204" pitchFamily="34" charset="-120"/>
              <a:ea typeface="微軟正黑體" panose="020B0604030504040204" pitchFamily="34" charset="-120"/>
            </a:rPr>
            <a:t>搭配四大團隊績效</a:t>
          </a:r>
          <a:endParaRPr lang="zh-TW" altLang="en-US" dirty="0">
            <a:latin typeface="微軟正黑體" panose="020B0604030504040204" pitchFamily="34" charset="-120"/>
            <a:ea typeface="微軟正黑體" panose="020B0604030504040204" pitchFamily="34" charset="-120"/>
          </a:endParaRPr>
        </a:p>
      </dgm:t>
    </dgm:pt>
    <dgm:pt modelId="{3B9EB62A-567B-41F7-829D-BC95C6936970}" type="parTrans" cxnId="{73F49F4A-B2E1-4781-A601-062CC1DB464B}">
      <dgm:prSet/>
      <dgm:spPr/>
      <dgm:t>
        <a:bodyPr/>
        <a:lstStyle/>
        <a:p>
          <a:endParaRPr lang="zh-TW" altLang="en-US"/>
        </a:p>
      </dgm:t>
    </dgm:pt>
    <dgm:pt modelId="{972169B8-CEA2-4E0E-93C0-24BED5E9AFCD}" type="sibTrans" cxnId="{73F49F4A-B2E1-4781-A601-062CC1DB464B}">
      <dgm:prSet/>
      <dgm:spPr/>
      <dgm:t>
        <a:bodyPr/>
        <a:lstStyle/>
        <a:p>
          <a:endParaRPr lang="zh-TW" altLang="en-US"/>
        </a:p>
      </dgm:t>
    </dgm:pt>
    <dgm:pt modelId="{32AC30F4-0826-4998-86A8-BB68AB28BB81}">
      <dgm:prSet phldrT="[文字]"/>
      <dgm:spPr/>
      <dgm:t>
        <a:bodyPr/>
        <a:lstStyle/>
        <a:p>
          <a:r>
            <a:rPr lang="zh-TW" altLang="en-US" b="1" dirty="0" smtClean="0">
              <a:latin typeface="微軟正黑體" panose="020B0604030504040204" pitchFamily="34" charset="-120"/>
              <a:ea typeface="微軟正黑體" panose="020B0604030504040204" pitchFamily="34" charset="-120"/>
            </a:rPr>
            <a:t>主軸計畫</a:t>
          </a:r>
          <a:endParaRPr lang="zh-TW" altLang="en-US" b="1" dirty="0">
            <a:latin typeface="微軟正黑體" panose="020B0604030504040204" pitchFamily="34" charset="-120"/>
            <a:ea typeface="微軟正黑體" panose="020B0604030504040204" pitchFamily="34" charset="-120"/>
          </a:endParaRPr>
        </a:p>
      </dgm:t>
    </dgm:pt>
    <dgm:pt modelId="{10878922-054D-4DB6-87D4-151FBD925271}" type="parTrans" cxnId="{1AA719F1-99CF-4759-B5E1-D34D2DB72AEA}">
      <dgm:prSet/>
      <dgm:spPr/>
      <dgm:t>
        <a:bodyPr/>
        <a:lstStyle/>
        <a:p>
          <a:endParaRPr lang="zh-TW" altLang="en-US"/>
        </a:p>
      </dgm:t>
    </dgm:pt>
    <dgm:pt modelId="{4ED8BA34-E0F9-4000-BBE5-CE3E17CE3B9B}" type="sibTrans" cxnId="{1AA719F1-99CF-4759-B5E1-D34D2DB72AEA}">
      <dgm:prSet/>
      <dgm:spPr/>
      <dgm:t>
        <a:bodyPr/>
        <a:lstStyle/>
        <a:p>
          <a:endParaRPr lang="zh-TW" altLang="en-US"/>
        </a:p>
      </dgm:t>
    </dgm:pt>
    <dgm:pt modelId="{C0260FB8-E2D6-466E-A4C0-B3D6119FD110}">
      <dgm:prSet phldrT="[文字]"/>
      <dgm:spPr/>
      <dgm:t>
        <a:bodyPr/>
        <a:lstStyle/>
        <a:p>
          <a:r>
            <a:rPr lang="zh-TW" altLang="en-US" dirty="0" smtClean="0">
              <a:latin typeface="微軟正黑體" panose="020B0604030504040204" pitchFamily="34" charset="-120"/>
              <a:ea typeface="微軟正黑體" panose="020B0604030504040204" pitchFamily="34" charset="-120"/>
            </a:rPr>
            <a:t>建立</a:t>
          </a:r>
          <a:r>
            <a:rPr lang="en-US" altLang="zh-TW" dirty="0" smtClean="0">
              <a:latin typeface="微軟正黑體" panose="020B0604030504040204" pitchFamily="34" charset="-120"/>
              <a:ea typeface="微軟正黑體" panose="020B0604030504040204" pitchFamily="34" charset="-120"/>
            </a:rPr>
            <a:t>photonic crystal</a:t>
          </a:r>
          <a:r>
            <a:rPr lang="zh-TW" altLang="en-US" dirty="0" smtClean="0">
              <a:latin typeface="微軟正黑體" panose="020B0604030504040204" pitchFamily="34" charset="-120"/>
              <a:ea typeface="微軟正黑體" panose="020B0604030504040204" pitchFamily="34" charset="-120"/>
            </a:rPr>
            <a:t>製程能力、建立</a:t>
          </a:r>
          <a:r>
            <a:rPr lang="en-US" altLang="zh-TW" dirty="0" smtClean="0">
              <a:latin typeface="微軟正黑體" panose="020B0604030504040204" pitchFamily="34" charset="-120"/>
              <a:ea typeface="微軟正黑體" panose="020B0604030504040204" pitchFamily="34" charset="-120"/>
            </a:rPr>
            <a:t>Graphene</a:t>
          </a:r>
          <a:r>
            <a:rPr lang="zh-TW" altLang="en-US" dirty="0" smtClean="0">
              <a:latin typeface="微軟正黑體" panose="020B0604030504040204" pitchFamily="34" charset="-120"/>
              <a:ea typeface="微軟正黑體" panose="020B0604030504040204" pitchFamily="34" charset="-120"/>
            </a:rPr>
            <a:t>製程中心</a:t>
          </a:r>
          <a:endParaRPr lang="zh-TW" altLang="en-US" dirty="0">
            <a:latin typeface="微軟正黑體" panose="020B0604030504040204" pitchFamily="34" charset="-120"/>
            <a:ea typeface="微軟正黑體" panose="020B0604030504040204" pitchFamily="34" charset="-120"/>
          </a:endParaRPr>
        </a:p>
      </dgm:t>
    </dgm:pt>
    <dgm:pt modelId="{12F6837B-0BF7-4280-9CBD-6BC8E32B62BD}" type="parTrans" cxnId="{A81A9281-0A71-450E-9241-CFF7DF75125E}">
      <dgm:prSet/>
      <dgm:spPr/>
      <dgm:t>
        <a:bodyPr/>
        <a:lstStyle/>
        <a:p>
          <a:endParaRPr lang="zh-TW" altLang="en-US"/>
        </a:p>
      </dgm:t>
    </dgm:pt>
    <dgm:pt modelId="{53FB0AE4-CEA6-4C8B-A863-6B468CDDFE36}" type="sibTrans" cxnId="{A81A9281-0A71-450E-9241-CFF7DF75125E}">
      <dgm:prSet/>
      <dgm:spPr/>
      <dgm:t>
        <a:bodyPr/>
        <a:lstStyle/>
        <a:p>
          <a:endParaRPr lang="zh-TW" altLang="en-US"/>
        </a:p>
      </dgm:t>
    </dgm:pt>
    <dgm:pt modelId="{27557057-BB5E-40B3-BDCB-62E1ECBDA7ED}">
      <dgm:prSet phldrT="[文字]"/>
      <dgm:spPr/>
      <dgm:t>
        <a:bodyPr/>
        <a:lstStyle/>
        <a:p>
          <a:r>
            <a:rPr lang="zh-TW" altLang="en-US" dirty="0" smtClean="0">
              <a:latin typeface="微軟正黑體" panose="020B0604030504040204" pitchFamily="34" charset="-120"/>
              <a:ea typeface="微軟正黑體" panose="020B0604030504040204" pitchFamily="34" charset="-120"/>
            </a:rPr>
            <a:t>中心論文獎勵</a:t>
          </a:r>
          <a:endParaRPr lang="zh-TW" altLang="en-US" dirty="0">
            <a:latin typeface="微軟正黑體" panose="020B0604030504040204" pitchFamily="34" charset="-120"/>
            <a:ea typeface="微軟正黑體" panose="020B0604030504040204" pitchFamily="34" charset="-120"/>
          </a:endParaRPr>
        </a:p>
      </dgm:t>
    </dgm:pt>
    <dgm:pt modelId="{343215D8-52AD-46F5-805F-1A5ECCD8A1F3}" type="parTrans" cxnId="{91EE34D1-F067-4850-9CBE-23E1BAE7A5D8}">
      <dgm:prSet/>
      <dgm:spPr/>
      <dgm:t>
        <a:bodyPr/>
        <a:lstStyle/>
        <a:p>
          <a:endParaRPr lang="zh-TW" altLang="en-US"/>
        </a:p>
      </dgm:t>
    </dgm:pt>
    <dgm:pt modelId="{32926ACD-5B93-4339-B295-C71D5559A536}" type="sibTrans" cxnId="{91EE34D1-F067-4850-9CBE-23E1BAE7A5D8}">
      <dgm:prSet/>
      <dgm:spPr/>
      <dgm:t>
        <a:bodyPr/>
        <a:lstStyle/>
        <a:p>
          <a:endParaRPr lang="zh-TW" altLang="en-US"/>
        </a:p>
      </dgm:t>
    </dgm:pt>
    <dgm:pt modelId="{7354BB5A-E762-4C98-BE81-F32634FE17AA}">
      <dgm:prSet phldrT="[文字]"/>
      <dgm:spPr/>
      <dgm:t>
        <a:bodyPr/>
        <a:lstStyle/>
        <a:p>
          <a:r>
            <a:rPr lang="zh-TW" altLang="en-US" dirty="0" smtClean="0">
              <a:latin typeface="微軟正黑體" panose="020B0604030504040204" pitchFamily="34" charset="-120"/>
              <a:ea typeface="微軟正黑體" panose="020B0604030504040204" pitchFamily="34" charset="-120"/>
            </a:rPr>
            <a:t>主題式課程</a:t>
          </a:r>
          <a:endParaRPr lang="zh-TW" altLang="en-US" dirty="0">
            <a:latin typeface="微軟正黑體" panose="020B0604030504040204" pitchFamily="34" charset="-120"/>
            <a:ea typeface="微軟正黑體" panose="020B0604030504040204" pitchFamily="34" charset="-120"/>
          </a:endParaRPr>
        </a:p>
      </dgm:t>
    </dgm:pt>
    <dgm:pt modelId="{A5957D26-FF37-4D2E-A386-140F5FE1CB8B}" type="parTrans" cxnId="{400B5D85-962C-406E-ADB5-9648E1DDC7EB}">
      <dgm:prSet/>
      <dgm:spPr/>
      <dgm:t>
        <a:bodyPr/>
        <a:lstStyle/>
        <a:p>
          <a:endParaRPr lang="zh-TW" altLang="en-US"/>
        </a:p>
      </dgm:t>
    </dgm:pt>
    <dgm:pt modelId="{F12423C7-4D4A-4BFB-8E9E-B72D7B807856}" type="sibTrans" cxnId="{400B5D85-962C-406E-ADB5-9648E1DDC7EB}">
      <dgm:prSet/>
      <dgm:spPr/>
      <dgm:t>
        <a:bodyPr/>
        <a:lstStyle/>
        <a:p>
          <a:endParaRPr lang="zh-TW" altLang="en-US"/>
        </a:p>
      </dgm:t>
    </dgm:pt>
    <dgm:pt modelId="{E11A4AF8-7109-4DD2-88E3-05339AEF224B}">
      <dgm:prSet phldrT="[文字]"/>
      <dgm:spPr/>
      <dgm:t>
        <a:bodyPr/>
        <a:lstStyle/>
        <a:p>
          <a:r>
            <a:rPr lang="zh-TW" altLang="en-US" dirty="0" smtClean="0">
              <a:latin typeface="微軟正黑體" panose="020B0604030504040204" pitchFamily="34" charset="-120"/>
              <a:ea typeface="微軟正黑體" panose="020B0604030504040204" pitchFamily="34" charset="-120"/>
            </a:rPr>
            <a:t>加強宣傳中心儀器</a:t>
          </a:r>
          <a:endParaRPr lang="zh-TW" altLang="en-US" dirty="0">
            <a:latin typeface="微軟正黑體" panose="020B0604030504040204" pitchFamily="34" charset="-120"/>
            <a:ea typeface="微軟正黑體" panose="020B0604030504040204" pitchFamily="34" charset="-120"/>
          </a:endParaRPr>
        </a:p>
      </dgm:t>
    </dgm:pt>
    <dgm:pt modelId="{79BDA80B-A2A7-49D6-94C0-74FF26499567}" type="parTrans" cxnId="{836DE218-9B23-4A87-9DD9-29DA77FE0BDE}">
      <dgm:prSet/>
      <dgm:spPr/>
      <dgm:t>
        <a:bodyPr/>
        <a:lstStyle/>
        <a:p>
          <a:endParaRPr lang="zh-TW" altLang="en-US"/>
        </a:p>
      </dgm:t>
    </dgm:pt>
    <dgm:pt modelId="{F057C071-9D1D-4BC0-BA63-D65A48B19620}" type="sibTrans" cxnId="{836DE218-9B23-4A87-9DD9-29DA77FE0BDE}">
      <dgm:prSet/>
      <dgm:spPr/>
      <dgm:t>
        <a:bodyPr/>
        <a:lstStyle/>
        <a:p>
          <a:endParaRPr lang="zh-TW" altLang="en-US"/>
        </a:p>
      </dgm:t>
    </dgm:pt>
    <dgm:pt modelId="{18B11AE6-FF26-40F3-8551-2FF0B0717A09}" type="pres">
      <dgm:prSet presAssocID="{816428D6-4E2F-433A-AA6B-2D554A6AEF14}" presName="Name0" presStyleCnt="0">
        <dgm:presLayoutVars>
          <dgm:chMax val="7"/>
          <dgm:dir/>
          <dgm:animLvl val="lvl"/>
          <dgm:resizeHandles val="exact"/>
        </dgm:presLayoutVars>
      </dgm:prSet>
      <dgm:spPr/>
      <dgm:t>
        <a:bodyPr/>
        <a:lstStyle/>
        <a:p>
          <a:endParaRPr lang="zh-TW" altLang="en-US"/>
        </a:p>
      </dgm:t>
    </dgm:pt>
    <dgm:pt modelId="{FECDF4E4-EF5C-43F2-93D8-4E357DBEC0BF}" type="pres">
      <dgm:prSet presAssocID="{9A1D841E-063F-4F5F-8B3B-F6F1505BA56B}" presName="circle1" presStyleLbl="node1" presStyleIdx="0" presStyleCnt="3"/>
      <dgm:spPr/>
    </dgm:pt>
    <dgm:pt modelId="{531BA41B-71A0-453E-8C1C-89A741C9B82C}" type="pres">
      <dgm:prSet presAssocID="{9A1D841E-063F-4F5F-8B3B-F6F1505BA56B}" presName="space" presStyleCnt="0"/>
      <dgm:spPr/>
    </dgm:pt>
    <dgm:pt modelId="{D0086081-E681-4302-AA14-B95CE36D7C9E}" type="pres">
      <dgm:prSet presAssocID="{9A1D841E-063F-4F5F-8B3B-F6F1505BA56B}" presName="rect1" presStyleLbl="alignAcc1" presStyleIdx="0" presStyleCnt="3"/>
      <dgm:spPr/>
      <dgm:t>
        <a:bodyPr/>
        <a:lstStyle/>
        <a:p>
          <a:endParaRPr lang="zh-TW" altLang="en-US"/>
        </a:p>
      </dgm:t>
    </dgm:pt>
    <dgm:pt modelId="{230B68B3-21AF-483A-8C89-CECA79BC82BE}" type="pres">
      <dgm:prSet presAssocID="{C7945ABB-F682-41A9-BF3F-8CD539B00AB5}" presName="vertSpace2" presStyleLbl="node1" presStyleIdx="0" presStyleCnt="3"/>
      <dgm:spPr/>
    </dgm:pt>
    <dgm:pt modelId="{FB969F3F-EA3D-41BA-8CD3-7567E49C199E}" type="pres">
      <dgm:prSet presAssocID="{C7945ABB-F682-41A9-BF3F-8CD539B00AB5}" presName="circle2" presStyleLbl="node1" presStyleIdx="1" presStyleCnt="3"/>
      <dgm:spPr/>
    </dgm:pt>
    <dgm:pt modelId="{265D9CC9-8117-46F7-AB10-E56116A32903}" type="pres">
      <dgm:prSet presAssocID="{C7945ABB-F682-41A9-BF3F-8CD539B00AB5}" presName="rect2" presStyleLbl="alignAcc1" presStyleIdx="1" presStyleCnt="3"/>
      <dgm:spPr/>
      <dgm:t>
        <a:bodyPr/>
        <a:lstStyle/>
        <a:p>
          <a:endParaRPr lang="zh-TW" altLang="en-US"/>
        </a:p>
      </dgm:t>
    </dgm:pt>
    <dgm:pt modelId="{7B5F0968-2AA3-449E-88AE-618C37F4E640}" type="pres">
      <dgm:prSet presAssocID="{32AC30F4-0826-4998-86A8-BB68AB28BB81}" presName="vertSpace3" presStyleLbl="node1" presStyleIdx="1" presStyleCnt="3"/>
      <dgm:spPr/>
    </dgm:pt>
    <dgm:pt modelId="{C5DD29CC-5042-4480-8AF2-62ABBAB42977}" type="pres">
      <dgm:prSet presAssocID="{32AC30F4-0826-4998-86A8-BB68AB28BB81}" presName="circle3" presStyleLbl="node1" presStyleIdx="2" presStyleCnt="3"/>
      <dgm:spPr/>
    </dgm:pt>
    <dgm:pt modelId="{248F389B-1E49-4298-B308-FA094A465252}" type="pres">
      <dgm:prSet presAssocID="{32AC30F4-0826-4998-86A8-BB68AB28BB81}" presName="rect3" presStyleLbl="alignAcc1" presStyleIdx="2" presStyleCnt="3"/>
      <dgm:spPr/>
      <dgm:t>
        <a:bodyPr/>
        <a:lstStyle/>
        <a:p>
          <a:endParaRPr lang="zh-TW" altLang="en-US"/>
        </a:p>
      </dgm:t>
    </dgm:pt>
    <dgm:pt modelId="{70FEFC6D-50FE-4C8F-B711-B8A7880A8B1F}" type="pres">
      <dgm:prSet presAssocID="{9A1D841E-063F-4F5F-8B3B-F6F1505BA56B}" presName="rect1ParTx" presStyleLbl="alignAcc1" presStyleIdx="2" presStyleCnt="3">
        <dgm:presLayoutVars>
          <dgm:chMax val="1"/>
          <dgm:bulletEnabled val="1"/>
        </dgm:presLayoutVars>
      </dgm:prSet>
      <dgm:spPr/>
      <dgm:t>
        <a:bodyPr/>
        <a:lstStyle/>
        <a:p>
          <a:endParaRPr lang="zh-TW" altLang="en-US"/>
        </a:p>
      </dgm:t>
    </dgm:pt>
    <dgm:pt modelId="{6327D29A-2B1D-4E2A-BBF3-216B0E95F5FC}" type="pres">
      <dgm:prSet presAssocID="{9A1D841E-063F-4F5F-8B3B-F6F1505BA56B}" presName="rect1ChTx" presStyleLbl="alignAcc1" presStyleIdx="2" presStyleCnt="3">
        <dgm:presLayoutVars>
          <dgm:bulletEnabled val="1"/>
        </dgm:presLayoutVars>
      </dgm:prSet>
      <dgm:spPr/>
      <dgm:t>
        <a:bodyPr/>
        <a:lstStyle/>
        <a:p>
          <a:endParaRPr lang="zh-TW" altLang="en-US"/>
        </a:p>
      </dgm:t>
    </dgm:pt>
    <dgm:pt modelId="{CBB9812A-C4A2-45CE-99C3-5AEEC62A1A02}" type="pres">
      <dgm:prSet presAssocID="{C7945ABB-F682-41A9-BF3F-8CD539B00AB5}" presName="rect2ParTx" presStyleLbl="alignAcc1" presStyleIdx="2" presStyleCnt="3">
        <dgm:presLayoutVars>
          <dgm:chMax val="1"/>
          <dgm:bulletEnabled val="1"/>
        </dgm:presLayoutVars>
      </dgm:prSet>
      <dgm:spPr/>
      <dgm:t>
        <a:bodyPr/>
        <a:lstStyle/>
        <a:p>
          <a:endParaRPr lang="zh-TW" altLang="en-US"/>
        </a:p>
      </dgm:t>
    </dgm:pt>
    <dgm:pt modelId="{9AFEF09D-BE00-4D2B-9E09-5F72257E1A08}" type="pres">
      <dgm:prSet presAssocID="{C7945ABB-F682-41A9-BF3F-8CD539B00AB5}" presName="rect2ChTx" presStyleLbl="alignAcc1" presStyleIdx="2" presStyleCnt="3">
        <dgm:presLayoutVars>
          <dgm:bulletEnabled val="1"/>
        </dgm:presLayoutVars>
      </dgm:prSet>
      <dgm:spPr/>
      <dgm:t>
        <a:bodyPr/>
        <a:lstStyle/>
        <a:p>
          <a:endParaRPr lang="zh-TW" altLang="en-US"/>
        </a:p>
      </dgm:t>
    </dgm:pt>
    <dgm:pt modelId="{2DB74AA1-4560-4171-B02C-328CBDC8DE0D}" type="pres">
      <dgm:prSet presAssocID="{32AC30F4-0826-4998-86A8-BB68AB28BB81}" presName="rect3ParTx" presStyleLbl="alignAcc1" presStyleIdx="2" presStyleCnt="3">
        <dgm:presLayoutVars>
          <dgm:chMax val="1"/>
          <dgm:bulletEnabled val="1"/>
        </dgm:presLayoutVars>
      </dgm:prSet>
      <dgm:spPr/>
      <dgm:t>
        <a:bodyPr/>
        <a:lstStyle/>
        <a:p>
          <a:endParaRPr lang="zh-TW" altLang="en-US"/>
        </a:p>
      </dgm:t>
    </dgm:pt>
    <dgm:pt modelId="{E0E7821C-ADEC-48F6-97EB-B6DD78143822}" type="pres">
      <dgm:prSet presAssocID="{32AC30F4-0826-4998-86A8-BB68AB28BB81}" presName="rect3ChTx" presStyleLbl="alignAcc1" presStyleIdx="2" presStyleCnt="3">
        <dgm:presLayoutVars>
          <dgm:bulletEnabled val="1"/>
        </dgm:presLayoutVars>
      </dgm:prSet>
      <dgm:spPr/>
      <dgm:t>
        <a:bodyPr/>
        <a:lstStyle/>
        <a:p>
          <a:endParaRPr lang="zh-TW" altLang="en-US"/>
        </a:p>
      </dgm:t>
    </dgm:pt>
  </dgm:ptLst>
  <dgm:cxnLst>
    <dgm:cxn modelId="{D7C7B8B3-24AD-4BE4-AD34-F425C552448A}" srcId="{9A1D841E-063F-4F5F-8B3B-F6F1505BA56B}" destId="{02E1A41A-0E90-4AE1-9C5F-9399EF3B9B31}" srcOrd="0" destOrd="0" parTransId="{39D135DD-4A44-4291-8413-6EE22D49C7BC}" sibTransId="{987D066D-ACB1-4631-9173-BDB37918153D}"/>
    <dgm:cxn modelId="{2865E980-397E-49C2-A99E-1D18E1A39ED4}" type="presOf" srcId="{9A1D841E-063F-4F5F-8B3B-F6F1505BA56B}" destId="{D0086081-E681-4302-AA14-B95CE36D7C9E}" srcOrd="0" destOrd="0" presId="urn:microsoft.com/office/officeart/2005/8/layout/target3"/>
    <dgm:cxn modelId="{D7BAD46F-B481-4031-B24F-478FBE7D45A1}" type="presOf" srcId="{C0260FB8-E2D6-466E-A4C0-B3D6119FD110}" destId="{E0E7821C-ADEC-48F6-97EB-B6DD78143822}" srcOrd="0" destOrd="0" presId="urn:microsoft.com/office/officeart/2005/8/layout/target3"/>
    <dgm:cxn modelId="{3B653618-7F96-4234-B504-02052250CF42}" type="presOf" srcId="{32AC30F4-0826-4998-86A8-BB68AB28BB81}" destId="{248F389B-1E49-4298-B308-FA094A465252}" srcOrd="0" destOrd="0" presId="urn:microsoft.com/office/officeart/2005/8/layout/target3"/>
    <dgm:cxn modelId="{6070F38D-E6F1-440C-B828-B2F4D6F8BC56}" type="presOf" srcId="{C7945ABB-F682-41A9-BF3F-8CD539B00AB5}" destId="{265D9CC9-8117-46F7-AB10-E56116A32903}" srcOrd="0" destOrd="0" presId="urn:microsoft.com/office/officeart/2005/8/layout/target3"/>
    <dgm:cxn modelId="{400B5D85-962C-406E-ADB5-9648E1DDC7EB}" srcId="{9A1D841E-063F-4F5F-8B3B-F6F1505BA56B}" destId="{7354BB5A-E762-4C98-BE81-F32634FE17AA}" srcOrd="2" destOrd="0" parTransId="{A5957D26-FF37-4D2E-A386-140F5FE1CB8B}" sibTransId="{F12423C7-4D4A-4BFB-8E9E-B72D7B807856}"/>
    <dgm:cxn modelId="{52B61375-55C6-4F1F-997F-D5A4AFF0E6EB}" type="presOf" srcId="{39E45AC4-7C78-4F9C-BA05-1D3D07C0E9E2}" destId="{9AFEF09D-BE00-4D2B-9E09-5F72257E1A08}" srcOrd="0" destOrd="0" presId="urn:microsoft.com/office/officeart/2005/8/layout/target3"/>
    <dgm:cxn modelId="{0A5383AC-737B-4818-92CF-813F5E680889}" type="presOf" srcId="{816428D6-4E2F-433A-AA6B-2D554A6AEF14}" destId="{18B11AE6-FF26-40F3-8551-2FF0B0717A09}" srcOrd="0" destOrd="0" presId="urn:microsoft.com/office/officeart/2005/8/layout/target3"/>
    <dgm:cxn modelId="{694F3BCD-113F-4720-8DB3-0B696A81946D}" type="presOf" srcId="{7354BB5A-E762-4C98-BE81-F32634FE17AA}" destId="{6327D29A-2B1D-4E2A-BBF3-216B0E95F5FC}" srcOrd="0" destOrd="2" presId="urn:microsoft.com/office/officeart/2005/8/layout/target3"/>
    <dgm:cxn modelId="{C693CBF5-4AA6-41BF-8FBC-F03C5570D383}" type="presOf" srcId="{E11A4AF8-7109-4DD2-88E3-05339AEF224B}" destId="{6327D29A-2B1D-4E2A-BBF3-216B0E95F5FC}" srcOrd="0" destOrd="1" presId="urn:microsoft.com/office/officeart/2005/8/layout/target3"/>
    <dgm:cxn modelId="{91EE34D1-F067-4850-9CBE-23E1BAE7A5D8}" srcId="{C7945ABB-F682-41A9-BF3F-8CD539B00AB5}" destId="{27557057-BB5E-40B3-BDCB-62E1ECBDA7ED}" srcOrd="1" destOrd="0" parTransId="{343215D8-52AD-46F5-805F-1A5ECCD8A1F3}" sibTransId="{32926ACD-5B93-4339-B295-C71D5559A536}"/>
    <dgm:cxn modelId="{058B1084-2D2D-4C5B-A72C-ED6629C3D3D6}" type="presOf" srcId="{9A1D841E-063F-4F5F-8B3B-F6F1505BA56B}" destId="{70FEFC6D-50FE-4C8F-B711-B8A7880A8B1F}" srcOrd="1" destOrd="0" presId="urn:microsoft.com/office/officeart/2005/8/layout/target3"/>
    <dgm:cxn modelId="{D0FDC07D-2874-4640-B703-1642D8EDA537}" type="presOf" srcId="{02E1A41A-0E90-4AE1-9C5F-9399EF3B9B31}" destId="{6327D29A-2B1D-4E2A-BBF3-216B0E95F5FC}" srcOrd="0" destOrd="0" presId="urn:microsoft.com/office/officeart/2005/8/layout/target3"/>
    <dgm:cxn modelId="{73F49F4A-B2E1-4781-A601-062CC1DB464B}" srcId="{C7945ABB-F682-41A9-BF3F-8CD539B00AB5}" destId="{39E45AC4-7C78-4F9C-BA05-1D3D07C0E9E2}" srcOrd="0" destOrd="0" parTransId="{3B9EB62A-567B-41F7-829D-BC95C6936970}" sibTransId="{972169B8-CEA2-4E0E-93C0-24BED5E9AFCD}"/>
    <dgm:cxn modelId="{A81A9281-0A71-450E-9241-CFF7DF75125E}" srcId="{32AC30F4-0826-4998-86A8-BB68AB28BB81}" destId="{C0260FB8-E2D6-466E-A4C0-B3D6119FD110}" srcOrd="0" destOrd="0" parTransId="{12F6837B-0BF7-4280-9CBD-6BC8E32B62BD}" sibTransId="{53FB0AE4-CEA6-4C8B-A863-6B468CDDFE36}"/>
    <dgm:cxn modelId="{DAED9932-2659-40F2-9870-A1C9F0CDF493}" srcId="{816428D6-4E2F-433A-AA6B-2D554A6AEF14}" destId="{9A1D841E-063F-4F5F-8B3B-F6F1505BA56B}" srcOrd="0" destOrd="0" parTransId="{6DB5B507-D6B2-4C85-9C4B-E5DCF838FECE}" sibTransId="{663F5022-36F0-469B-A7D5-9D6A0D0C1305}"/>
    <dgm:cxn modelId="{C9D89873-DF75-44B7-8DF5-BFD655A98418}" type="presOf" srcId="{C7945ABB-F682-41A9-BF3F-8CD539B00AB5}" destId="{CBB9812A-C4A2-45CE-99C3-5AEEC62A1A02}" srcOrd="1" destOrd="0" presId="urn:microsoft.com/office/officeart/2005/8/layout/target3"/>
    <dgm:cxn modelId="{836DE218-9B23-4A87-9DD9-29DA77FE0BDE}" srcId="{9A1D841E-063F-4F5F-8B3B-F6F1505BA56B}" destId="{E11A4AF8-7109-4DD2-88E3-05339AEF224B}" srcOrd="1" destOrd="0" parTransId="{79BDA80B-A2A7-49D6-94C0-74FF26499567}" sibTransId="{F057C071-9D1D-4BC0-BA63-D65A48B19620}"/>
    <dgm:cxn modelId="{AE3B86F9-9D93-4467-91AD-508D4CC563AE}" type="presOf" srcId="{27557057-BB5E-40B3-BDCB-62E1ECBDA7ED}" destId="{9AFEF09D-BE00-4D2B-9E09-5F72257E1A08}" srcOrd="0" destOrd="1" presId="urn:microsoft.com/office/officeart/2005/8/layout/target3"/>
    <dgm:cxn modelId="{2B12CF9E-D7EF-45C0-B5AB-D725D91A6D92}" type="presOf" srcId="{32AC30F4-0826-4998-86A8-BB68AB28BB81}" destId="{2DB74AA1-4560-4171-B02C-328CBDC8DE0D}" srcOrd="1" destOrd="0" presId="urn:microsoft.com/office/officeart/2005/8/layout/target3"/>
    <dgm:cxn modelId="{1AA719F1-99CF-4759-B5E1-D34D2DB72AEA}" srcId="{816428D6-4E2F-433A-AA6B-2D554A6AEF14}" destId="{32AC30F4-0826-4998-86A8-BB68AB28BB81}" srcOrd="2" destOrd="0" parTransId="{10878922-054D-4DB6-87D4-151FBD925271}" sibTransId="{4ED8BA34-E0F9-4000-BBE5-CE3E17CE3B9B}"/>
    <dgm:cxn modelId="{A9FC9C64-23BF-4A3C-BF9A-607ACB824CC8}" srcId="{816428D6-4E2F-433A-AA6B-2D554A6AEF14}" destId="{C7945ABB-F682-41A9-BF3F-8CD539B00AB5}" srcOrd="1" destOrd="0" parTransId="{A133DE74-66A5-407B-9A9A-725EADE64EC7}" sibTransId="{E29322CC-2351-484F-8023-F378A5E2A612}"/>
    <dgm:cxn modelId="{E5951F79-6750-427D-B689-5CB0BCE8D20A}" type="presParOf" srcId="{18B11AE6-FF26-40F3-8551-2FF0B0717A09}" destId="{FECDF4E4-EF5C-43F2-93D8-4E357DBEC0BF}" srcOrd="0" destOrd="0" presId="urn:microsoft.com/office/officeart/2005/8/layout/target3"/>
    <dgm:cxn modelId="{4D37BADD-33B3-40EF-BEF0-08FBCF5638A8}" type="presParOf" srcId="{18B11AE6-FF26-40F3-8551-2FF0B0717A09}" destId="{531BA41B-71A0-453E-8C1C-89A741C9B82C}" srcOrd="1" destOrd="0" presId="urn:microsoft.com/office/officeart/2005/8/layout/target3"/>
    <dgm:cxn modelId="{82E50388-19B9-4C25-928E-288B47A31B09}" type="presParOf" srcId="{18B11AE6-FF26-40F3-8551-2FF0B0717A09}" destId="{D0086081-E681-4302-AA14-B95CE36D7C9E}" srcOrd="2" destOrd="0" presId="urn:microsoft.com/office/officeart/2005/8/layout/target3"/>
    <dgm:cxn modelId="{1B2A6F26-9332-41C0-97E7-97695BC8C70E}" type="presParOf" srcId="{18B11AE6-FF26-40F3-8551-2FF0B0717A09}" destId="{230B68B3-21AF-483A-8C89-CECA79BC82BE}" srcOrd="3" destOrd="0" presId="urn:microsoft.com/office/officeart/2005/8/layout/target3"/>
    <dgm:cxn modelId="{A8551924-515A-4F75-A19F-736C497DB3E5}" type="presParOf" srcId="{18B11AE6-FF26-40F3-8551-2FF0B0717A09}" destId="{FB969F3F-EA3D-41BA-8CD3-7567E49C199E}" srcOrd="4" destOrd="0" presId="urn:microsoft.com/office/officeart/2005/8/layout/target3"/>
    <dgm:cxn modelId="{36CDA48F-6FE2-47EE-9EF3-8F628DD6FA0E}" type="presParOf" srcId="{18B11AE6-FF26-40F3-8551-2FF0B0717A09}" destId="{265D9CC9-8117-46F7-AB10-E56116A32903}" srcOrd="5" destOrd="0" presId="urn:microsoft.com/office/officeart/2005/8/layout/target3"/>
    <dgm:cxn modelId="{1BD19A0C-73A3-4BF8-85B7-ADAE97B5A81E}" type="presParOf" srcId="{18B11AE6-FF26-40F3-8551-2FF0B0717A09}" destId="{7B5F0968-2AA3-449E-88AE-618C37F4E640}" srcOrd="6" destOrd="0" presId="urn:microsoft.com/office/officeart/2005/8/layout/target3"/>
    <dgm:cxn modelId="{CB3E07AE-D088-4B9D-BCFB-F5F1DC06B910}" type="presParOf" srcId="{18B11AE6-FF26-40F3-8551-2FF0B0717A09}" destId="{C5DD29CC-5042-4480-8AF2-62ABBAB42977}" srcOrd="7" destOrd="0" presId="urn:microsoft.com/office/officeart/2005/8/layout/target3"/>
    <dgm:cxn modelId="{B1AC3373-58C4-4291-A967-195A014A9A44}" type="presParOf" srcId="{18B11AE6-FF26-40F3-8551-2FF0B0717A09}" destId="{248F389B-1E49-4298-B308-FA094A465252}" srcOrd="8" destOrd="0" presId="urn:microsoft.com/office/officeart/2005/8/layout/target3"/>
    <dgm:cxn modelId="{FA5CEABC-1BE6-493C-9CE8-74F822A8CF66}" type="presParOf" srcId="{18B11AE6-FF26-40F3-8551-2FF0B0717A09}" destId="{70FEFC6D-50FE-4C8F-B711-B8A7880A8B1F}" srcOrd="9" destOrd="0" presId="urn:microsoft.com/office/officeart/2005/8/layout/target3"/>
    <dgm:cxn modelId="{4AC00129-0CB4-4C61-8B41-9BEF79C77E62}" type="presParOf" srcId="{18B11AE6-FF26-40F3-8551-2FF0B0717A09}" destId="{6327D29A-2B1D-4E2A-BBF3-216B0E95F5FC}" srcOrd="10" destOrd="0" presId="urn:microsoft.com/office/officeart/2005/8/layout/target3"/>
    <dgm:cxn modelId="{56548F4A-823B-42A2-A3D6-E2335E3525C0}" type="presParOf" srcId="{18B11AE6-FF26-40F3-8551-2FF0B0717A09}" destId="{CBB9812A-C4A2-45CE-99C3-5AEEC62A1A02}" srcOrd="11" destOrd="0" presId="urn:microsoft.com/office/officeart/2005/8/layout/target3"/>
    <dgm:cxn modelId="{B42FC4C9-85A1-46EF-8529-15B9F2B4DF47}" type="presParOf" srcId="{18B11AE6-FF26-40F3-8551-2FF0B0717A09}" destId="{9AFEF09D-BE00-4D2B-9E09-5F72257E1A08}" srcOrd="12" destOrd="0" presId="urn:microsoft.com/office/officeart/2005/8/layout/target3"/>
    <dgm:cxn modelId="{1596908E-B651-4E7B-8E09-9FAA8BA74ECA}" type="presParOf" srcId="{18B11AE6-FF26-40F3-8551-2FF0B0717A09}" destId="{2DB74AA1-4560-4171-B02C-328CBDC8DE0D}" srcOrd="13" destOrd="0" presId="urn:microsoft.com/office/officeart/2005/8/layout/target3"/>
    <dgm:cxn modelId="{8166ED32-6EB4-4D2D-80DD-E44B3B581537}" type="presParOf" srcId="{18B11AE6-FF26-40F3-8551-2FF0B0717A09}" destId="{E0E7821C-ADEC-48F6-97EB-B6DD78143822}"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DF4E4-EF5C-43F2-93D8-4E357DBEC0BF}">
      <dsp:nvSpPr>
        <dsp:cNvPr id="0" name=""/>
        <dsp:cNvSpPr/>
      </dsp:nvSpPr>
      <dsp:spPr>
        <a:xfrm>
          <a:off x="0" y="0"/>
          <a:ext cx="4063999" cy="4063999"/>
        </a:xfrm>
        <a:prstGeom prst="pie">
          <a:avLst>
            <a:gd name="adj1" fmla="val 5400000"/>
            <a:gd name="adj2" fmla="val 1620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0086081-E681-4302-AA14-B95CE36D7C9E}">
      <dsp:nvSpPr>
        <dsp:cNvPr id="0" name=""/>
        <dsp:cNvSpPr/>
      </dsp:nvSpPr>
      <dsp:spPr>
        <a:xfrm>
          <a:off x="2031999" y="0"/>
          <a:ext cx="6808367" cy="406399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zh-TW" altLang="en-US" sz="3300" b="1" kern="1200" dirty="0" smtClean="0">
              <a:latin typeface="微軟正黑體" panose="020B0604030504040204" pitchFamily="34" charset="-120"/>
              <a:ea typeface="微軟正黑體" panose="020B0604030504040204" pitchFamily="34" charset="-120"/>
            </a:rPr>
            <a:t>儀器使用與訓練</a:t>
          </a:r>
          <a:endParaRPr lang="zh-TW" altLang="en-US" sz="3300" b="1" kern="1200" dirty="0">
            <a:latin typeface="微軟正黑體" panose="020B0604030504040204" pitchFamily="34" charset="-120"/>
            <a:ea typeface="微軟正黑體" panose="020B0604030504040204" pitchFamily="34" charset="-120"/>
          </a:endParaRPr>
        </a:p>
      </dsp:txBody>
      <dsp:txXfrm>
        <a:off x="2031999" y="0"/>
        <a:ext cx="3404183" cy="1219202"/>
      </dsp:txXfrm>
    </dsp:sp>
    <dsp:sp modelId="{FB969F3F-EA3D-41BA-8CD3-7567E49C199E}">
      <dsp:nvSpPr>
        <dsp:cNvPr id="0" name=""/>
        <dsp:cNvSpPr/>
      </dsp:nvSpPr>
      <dsp:spPr>
        <a:xfrm>
          <a:off x="711201" y="1219202"/>
          <a:ext cx="2641597" cy="2641597"/>
        </a:xfrm>
        <a:prstGeom prst="pie">
          <a:avLst>
            <a:gd name="adj1" fmla="val 5400000"/>
            <a:gd name="adj2" fmla="val 16200000"/>
          </a:avLst>
        </a:prstGeom>
        <a:solidFill>
          <a:schemeClr val="accent3">
            <a:hueOff val="348831"/>
            <a:satOff val="-3888"/>
            <a:lumOff val="127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65D9CC9-8117-46F7-AB10-E56116A32903}">
      <dsp:nvSpPr>
        <dsp:cNvPr id="0" name=""/>
        <dsp:cNvSpPr/>
      </dsp:nvSpPr>
      <dsp:spPr>
        <a:xfrm>
          <a:off x="2031999" y="1219202"/>
          <a:ext cx="6808367" cy="2641597"/>
        </a:xfrm>
        <a:prstGeom prst="rect">
          <a:avLst/>
        </a:prstGeom>
        <a:solidFill>
          <a:schemeClr val="lt1">
            <a:alpha val="90000"/>
            <a:hueOff val="0"/>
            <a:satOff val="0"/>
            <a:lumOff val="0"/>
            <a:alphaOff val="0"/>
          </a:schemeClr>
        </a:solidFill>
        <a:ln w="12700" cap="flat" cmpd="sng" algn="ctr">
          <a:solidFill>
            <a:schemeClr val="accent3">
              <a:hueOff val="348831"/>
              <a:satOff val="-3888"/>
              <a:lumOff val="12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zh-TW" altLang="en-US" sz="3300" b="1" kern="1200" dirty="0" smtClean="0">
              <a:latin typeface="微軟正黑體" panose="020B0604030504040204" pitchFamily="34" charset="-120"/>
              <a:ea typeface="微軟正黑體" panose="020B0604030504040204" pitchFamily="34" charset="-120"/>
            </a:rPr>
            <a:t>論文發表</a:t>
          </a:r>
          <a:endParaRPr lang="zh-TW" altLang="en-US" sz="3300" b="1" kern="1200" dirty="0">
            <a:latin typeface="微軟正黑體" panose="020B0604030504040204" pitchFamily="34" charset="-120"/>
            <a:ea typeface="微軟正黑體" panose="020B0604030504040204" pitchFamily="34" charset="-120"/>
          </a:endParaRPr>
        </a:p>
      </dsp:txBody>
      <dsp:txXfrm>
        <a:off x="2031999" y="1219202"/>
        <a:ext cx="3404183" cy="1219198"/>
      </dsp:txXfrm>
    </dsp:sp>
    <dsp:sp modelId="{C5DD29CC-5042-4480-8AF2-62ABBAB42977}">
      <dsp:nvSpPr>
        <dsp:cNvPr id="0" name=""/>
        <dsp:cNvSpPr/>
      </dsp:nvSpPr>
      <dsp:spPr>
        <a:xfrm>
          <a:off x="1422400" y="2438401"/>
          <a:ext cx="1219198" cy="1219198"/>
        </a:xfrm>
        <a:prstGeom prst="pie">
          <a:avLst>
            <a:gd name="adj1" fmla="val 5400000"/>
            <a:gd name="adj2" fmla="val 16200000"/>
          </a:avLst>
        </a:prstGeom>
        <a:solidFill>
          <a:schemeClr val="accent3">
            <a:hueOff val="697661"/>
            <a:satOff val="-7777"/>
            <a:lumOff val="254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48F389B-1E49-4298-B308-FA094A465252}">
      <dsp:nvSpPr>
        <dsp:cNvPr id="0" name=""/>
        <dsp:cNvSpPr/>
      </dsp:nvSpPr>
      <dsp:spPr>
        <a:xfrm>
          <a:off x="2031999" y="2438401"/>
          <a:ext cx="6808367" cy="1219198"/>
        </a:xfrm>
        <a:prstGeom prst="rect">
          <a:avLst/>
        </a:prstGeom>
        <a:solidFill>
          <a:schemeClr val="lt1">
            <a:alpha val="90000"/>
            <a:hueOff val="0"/>
            <a:satOff val="0"/>
            <a:lumOff val="0"/>
            <a:alphaOff val="0"/>
          </a:schemeClr>
        </a:solidFill>
        <a:ln w="12700" cap="flat" cmpd="sng" algn="ctr">
          <a:solidFill>
            <a:schemeClr val="accent3">
              <a:hueOff val="697661"/>
              <a:satOff val="-7777"/>
              <a:lumOff val="25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zh-TW" altLang="en-US" sz="3300" b="1" kern="1200" dirty="0" smtClean="0">
              <a:latin typeface="微軟正黑體" panose="020B0604030504040204" pitchFamily="34" charset="-120"/>
              <a:ea typeface="微軟正黑體" panose="020B0604030504040204" pitchFamily="34" charset="-120"/>
            </a:rPr>
            <a:t>主軸計畫</a:t>
          </a:r>
          <a:endParaRPr lang="zh-TW" altLang="en-US" sz="3300" b="1" kern="1200" dirty="0">
            <a:latin typeface="微軟正黑體" panose="020B0604030504040204" pitchFamily="34" charset="-120"/>
            <a:ea typeface="微軟正黑體" panose="020B0604030504040204" pitchFamily="34" charset="-120"/>
          </a:endParaRPr>
        </a:p>
      </dsp:txBody>
      <dsp:txXfrm>
        <a:off x="2031999" y="2438401"/>
        <a:ext cx="3404183" cy="1219198"/>
      </dsp:txXfrm>
    </dsp:sp>
    <dsp:sp modelId="{6327D29A-2B1D-4E2A-BBF3-216B0E95F5FC}">
      <dsp:nvSpPr>
        <dsp:cNvPr id="0" name=""/>
        <dsp:cNvSpPr/>
      </dsp:nvSpPr>
      <dsp:spPr>
        <a:xfrm>
          <a:off x="5436183" y="0"/>
          <a:ext cx="3404183" cy="121920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搭配中心日常營運</a:t>
          </a:r>
          <a:endParaRPr lang="zh-TW" altLang="en-US" sz="160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加強宣傳中心儀器</a:t>
          </a:r>
          <a:endParaRPr lang="zh-TW" altLang="en-US" sz="160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主題式課程</a:t>
          </a:r>
          <a:endParaRPr lang="zh-TW" altLang="en-US" sz="1600" kern="1200" dirty="0">
            <a:latin typeface="微軟正黑體" panose="020B0604030504040204" pitchFamily="34" charset="-120"/>
            <a:ea typeface="微軟正黑體" panose="020B0604030504040204" pitchFamily="34" charset="-120"/>
          </a:endParaRPr>
        </a:p>
      </dsp:txBody>
      <dsp:txXfrm>
        <a:off x="5436183" y="0"/>
        <a:ext cx="3404183" cy="1219202"/>
      </dsp:txXfrm>
    </dsp:sp>
    <dsp:sp modelId="{9AFEF09D-BE00-4D2B-9E09-5F72257E1A08}">
      <dsp:nvSpPr>
        <dsp:cNvPr id="0" name=""/>
        <dsp:cNvSpPr/>
      </dsp:nvSpPr>
      <dsp:spPr>
        <a:xfrm>
          <a:off x="5436183" y="1219202"/>
          <a:ext cx="3404183" cy="12191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搭配四大團隊績效</a:t>
          </a:r>
          <a:endParaRPr lang="zh-TW" altLang="en-US" sz="160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中心論文獎勵</a:t>
          </a:r>
          <a:endParaRPr lang="zh-TW" altLang="en-US" sz="1600" kern="1200" dirty="0">
            <a:latin typeface="微軟正黑體" panose="020B0604030504040204" pitchFamily="34" charset="-120"/>
            <a:ea typeface="微軟正黑體" panose="020B0604030504040204" pitchFamily="34" charset="-120"/>
          </a:endParaRPr>
        </a:p>
      </dsp:txBody>
      <dsp:txXfrm>
        <a:off x="5436183" y="1219202"/>
        <a:ext cx="3404183" cy="1219198"/>
      </dsp:txXfrm>
    </dsp:sp>
    <dsp:sp modelId="{E0E7821C-ADEC-48F6-97EB-B6DD78143822}">
      <dsp:nvSpPr>
        <dsp:cNvPr id="0" name=""/>
        <dsp:cNvSpPr/>
      </dsp:nvSpPr>
      <dsp:spPr>
        <a:xfrm>
          <a:off x="5436183" y="2438401"/>
          <a:ext cx="3404183" cy="121919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smtClean="0">
              <a:latin typeface="微軟正黑體" panose="020B0604030504040204" pitchFamily="34" charset="-120"/>
              <a:ea typeface="微軟正黑體" panose="020B0604030504040204" pitchFamily="34" charset="-120"/>
            </a:rPr>
            <a:t>建立</a:t>
          </a:r>
          <a:r>
            <a:rPr lang="en-US" altLang="zh-TW" sz="1600" kern="1200" dirty="0" smtClean="0">
              <a:latin typeface="微軟正黑體" panose="020B0604030504040204" pitchFamily="34" charset="-120"/>
              <a:ea typeface="微軟正黑體" panose="020B0604030504040204" pitchFamily="34" charset="-120"/>
            </a:rPr>
            <a:t>photonic crystal</a:t>
          </a:r>
          <a:r>
            <a:rPr lang="zh-TW" altLang="en-US" sz="1600" kern="1200" dirty="0" smtClean="0">
              <a:latin typeface="微軟正黑體" panose="020B0604030504040204" pitchFamily="34" charset="-120"/>
              <a:ea typeface="微軟正黑體" panose="020B0604030504040204" pitchFamily="34" charset="-120"/>
            </a:rPr>
            <a:t>製程能力、建立</a:t>
          </a:r>
          <a:r>
            <a:rPr lang="en-US" altLang="zh-TW" sz="1600" kern="1200" dirty="0" smtClean="0">
              <a:latin typeface="微軟正黑體" panose="020B0604030504040204" pitchFamily="34" charset="-120"/>
              <a:ea typeface="微軟正黑體" panose="020B0604030504040204" pitchFamily="34" charset="-120"/>
            </a:rPr>
            <a:t>Graphene</a:t>
          </a:r>
          <a:r>
            <a:rPr lang="zh-TW" altLang="en-US" sz="1600" kern="1200" dirty="0" smtClean="0">
              <a:latin typeface="微軟正黑體" panose="020B0604030504040204" pitchFamily="34" charset="-120"/>
              <a:ea typeface="微軟正黑體" panose="020B0604030504040204" pitchFamily="34" charset="-120"/>
            </a:rPr>
            <a:t>製程中心</a:t>
          </a:r>
          <a:endParaRPr lang="zh-TW" altLang="en-US" sz="1600" kern="1200" dirty="0">
            <a:latin typeface="微軟正黑體" panose="020B0604030504040204" pitchFamily="34" charset="-120"/>
            <a:ea typeface="微軟正黑體" panose="020B0604030504040204" pitchFamily="34" charset="-120"/>
          </a:endParaRPr>
        </a:p>
      </dsp:txBody>
      <dsp:txXfrm>
        <a:off x="5436183" y="2438401"/>
        <a:ext cx="3404183" cy="121919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368014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3559517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3377709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82672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2807122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1816485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2540531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282801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197309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108574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258556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775C3-786C-4FB4-B138-D996EE8126B1}" type="datetimeFigureOut">
              <a:rPr lang="zh-TW" altLang="en-US" smtClean="0"/>
              <a:t>2014/5/15</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32B73-94AE-41D9-B366-5170E51B18D2}" type="slidenum">
              <a:rPr lang="zh-TW" altLang="en-US" smtClean="0"/>
              <a:t>‹#›</a:t>
            </a:fld>
            <a:endParaRPr lang="zh-TW" altLang="en-US"/>
          </a:p>
        </p:txBody>
      </p:sp>
    </p:spTree>
    <p:extLst>
      <p:ext uri="{BB962C8B-B14F-4D97-AF65-F5344CB8AC3E}">
        <p14:creationId xmlns:p14="http://schemas.microsoft.com/office/powerpoint/2010/main" val="1393722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185161256"/>
              </p:ext>
            </p:extLst>
          </p:nvPr>
        </p:nvGraphicFramePr>
        <p:xfrm>
          <a:off x="1703512" y="1340768"/>
          <a:ext cx="8784000" cy="4959072"/>
        </p:xfrm>
        <a:graphic>
          <a:graphicData uri="http://schemas.openxmlformats.org/drawingml/2006/table">
            <a:tbl>
              <a:tblPr firstRow="1" bandRow="1">
                <a:tableStyleId>{00A15C55-8517-42AA-B614-E9B94910E393}</a:tableStyleId>
              </a:tblPr>
              <a:tblGrid>
                <a:gridCol w="1651692"/>
                <a:gridCol w="3566154"/>
                <a:gridCol w="3566154"/>
              </a:tblGrid>
              <a:tr h="1080120">
                <a:tc>
                  <a:txBody>
                    <a:bodyPr/>
                    <a:lstStyle/>
                    <a:p>
                      <a:pPr algn="ctr"/>
                      <a:endParaRPr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2800" b="1" dirty="0" smtClean="0">
                          <a:latin typeface="微軟正黑體" panose="020B0604030504040204" pitchFamily="34" charset="-120"/>
                          <a:ea typeface="微軟正黑體" panose="020B0604030504040204" pitchFamily="34" charset="-120"/>
                        </a:rPr>
                        <a:t>經費管控</a:t>
                      </a:r>
                      <a:endParaRPr lang="zh-TW" altLang="en-US" sz="2800" b="1"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2800" b="1" dirty="0" smtClean="0">
                          <a:latin typeface="微軟正黑體" panose="020B0604030504040204" pitchFamily="34" charset="-120"/>
                          <a:ea typeface="微軟正黑體" panose="020B0604030504040204" pitchFamily="34" charset="-120"/>
                        </a:rPr>
                        <a:t>計畫執行管控</a:t>
                      </a:r>
                      <a:endParaRPr lang="en-US" altLang="zh-TW" sz="28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tr>
              <a:tr h="648072">
                <a:tc>
                  <a:txBody>
                    <a:bodyPr/>
                    <a:lstStyle/>
                    <a:p>
                      <a:pPr algn="ctr"/>
                      <a:r>
                        <a:rPr lang="zh-TW" altLang="en-US" sz="2000" b="1" dirty="0" smtClean="0">
                          <a:latin typeface="微軟正黑體" panose="020B0604030504040204" pitchFamily="34" charset="-120"/>
                          <a:ea typeface="微軟正黑體" panose="020B0604030504040204" pitchFamily="34" charset="-120"/>
                        </a:rPr>
                        <a:t>執行者</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algn="l"/>
                      <a:r>
                        <a:rPr lang="zh-TW" altLang="en-US" sz="2000" b="1" dirty="0" smtClean="0">
                          <a:latin typeface="微軟正黑體" panose="020B0604030504040204" pitchFamily="34" charset="-120"/>
                          <a:ea typeface="微軟正黑體" panose="020B0604030504040204" pitchFamily="34" charset="-120"/>
                        </a:rPr>
                        <a:t>經費核銷由雅嬬控管。</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algn="l"/>
                      <a:r>
                        <a:rPr lang="zh-TW" altLang="en-US" sz="2000" b="1" dirty="0" smtClean="0">
                          <a:latin typeface="微軟正黑體" panose="020B0604030504040204" pitchFamily="34" charset="-120"/>
                          <a:ea typeface="微軟正黑體" panose="020B0604030504040204" pitchFamily="34" charset="-120"/>
                        </a:rPr>
                        <a:t>中心日常營運成員</a:t>
                      </a:r>
                      <a:endParaRPr lang="zh-TW" altLang="en-US"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r>
              <a:tr h="1310640">
                <a:tc>
                  <a:txBody>
                    <a:bodyPr/>
                    <a:lstStyle/>
                    <a:p>
                      <a:pPr algn="ctr"/>
                      <a:r>
                        <a:rPr lang="zh-TW" altLang="en-US" sz="2000" b="1" dirty="0" smtClean="0">
                          <a:latin typeface="微軟正黑體" panose="020B0604030504040204" pitchFamily="34" charset="-120"/>
                          <a:ea typeface="微軟正黑體" panose="020B0604030504040204" pitchFamily="34" charset="-120"/>
                        </a:rPr>
                        <a:t>執行現況</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b="1" dirty="0" smtClean="0">
                          <a:latin typeface="微軟正黑體" panose="020B0604030504040204" pitchFamily="34" charset="-120"/>
                          <a:ea typeface="微軟正黑體" panose="020B0604030504040204" pitchFamily="34" charset="-120"/>
                        </a:rPr>
                        <a:t>該計畫經費為雅嬬統一控管。</a:t>
                      </a:r>
                      <a:endParaRPr lang="en-US" altLang="zh-TW" sz="2000" b="1" dirty="0" smtClean="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2000" b="1" dirty="0" smtClean="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algn="l"/>
                      <a:r>
                        <a:rPr lang="zh-TW" altLang="en-US" sz="2000" b="1" dirty="0" smtClean="0">
                          <a:latin typeface="微軟正黑體" panose="020B0604030504040204" pitchFamily="34" charset="-120"/>
                          <a:ea typeface="微軟正黑體" panose="020B0604030504040204" pitchFamily="34" charset="-120"/>
                        </a:rPr>
                        <a:t>論文發表、專利、技術移轉</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b="1" dirty="0" smtClean="0">
                          <a:latin typeface="微軟正黑體" panose="020B0604030504040204" pitchFamily="34" charset="-120"/>
                          <a:ea typeface="微軟正黑體" panose="020B0604030504040204" pitchFamily="34" charset="-120"/>
                        </a:rPr>
                        <a:t>人才培育、經濟效益、儀器訓練課程及儀器服務時數需與各相關負責人取得資料統整為本年度期末報告基礎資料。</a:t>
                      </a:r>
                    </a:p>
                    <a:p>
                      <a:pPr algn="l"/>
                      <a:endParaRPr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endParaRPr>
                    </a:p>
                  </a:txBody>
                  <a:tcPr/>
                </a:tc>
              </a:tr>
              <a:tr h="1310640">
                <a:tc>
                  <a:txBody>
                    <a:bodyPr/>
                    <a:lstStyle/>
                    <a:p>
                      <a:pPr algn="ctr"/>
                      <a:r>
                        <a:rPr lang="zh-TW" altLang="en-US" sz="2000" b="1" dirty="0" smtClean="0">
                          <a:latin typeface="微軟正黑體" panose="020B0604030504040204" pitchFamily="34" charset="-120"/>
                          <a:ea typeface="微軟正黑體" panose="020B0604030504040204" pitchFamily="34" charset="-120"/>
                        </a:rPr>
                        <a:t>管理規劃</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marL="457200" indent="-457200" algn="l">
                        <a:buFont typeface="+mj-lt"/>
                        <a:buAutoNum type="arabicPeriod"/>
                      </a:pPr>
                      <a:r>
                        <a:rPr lang="zh-TW" altLang="en-US" sz="2000" b="1" dirty="0" smtClean="0">
                          <a:latin typeface="微軟正黑體" panose="020B0604030504040204" pitchFamily="34" charset="-120"/>
                          <a:ea typeface="微軟正黑體" panose="020B0604030504040204" pitchFamily="34" charset="-120"/>
                        </a:rPr>
                        <a:t>每季追蹤該計畫實際支出項目及餘額。</a:t>
                      </a:r>
                      <a:endParaRPr lang="en-US" altLang="zh-TW" sz="2000" b="1" dirty="0" smtClean="0">
                        <a:latin typeface="微軟正黑體" panose="020B0604030504040204" pitchFamily="34" charset="-120"/>
                        <a:ea typeface="微軟正黑體" panose="020B0604030504040204" pitchFamily="34" charset="-120"/>
                      </a:endParaRPr>
                    </a:p>
                    <a:p>
                      <a:pPr marL="457200" indent="-457200" algn="l">
                        <a:buFont typeface="+mj-lt"/>
                        <a:buAutoNum type="arabicPeriod"/>
                      </a:pPr>
                      <a:r>
                        <a:rPr lang="zh-TW" altLang="en-US" sz="2000" b="1" dirty="0" smtClean="0">
                          <a:latin typeface="微軟正黑體" panose="020B0604030504040204" pitchFamily="34" charset="-120"/>
                          <a:ea typeface="微軟正黑體" panose="020B0604030504040204" pitchFamily="34" charset="-120"/>
                        </a:rPr>
                        <a:t>彙整本年度該計畫經費實際支用情形。</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c>
                  <a:txBody>
                    <a:bodyPr/>
                    <a:lstStyle/>
                    <a:p>
                      <a:pPr marL="457200" indent="-457200" algn="l">
                        <a:buFont typeface="+mj-lt"/>
                        <a:buAutoNum type="arabicPeriod"/>
                      </a:pPr>
                      <a:r>
                        <a:rPr lang="zh-TW" altLang="en-US" sz="2000" b="1" dirty="0" smtClean="0">
                          <a:latin typeface="微軟正黑體" panose="020B0604030504040204" pitchFamily="34" charset="-120"/>
                          <a:ea typeface="微軟正黑體" panose="020B0604030504040204" pitchFamily="34" charset="-120"/>
                        </a:rPr>
                        <a:t>每季追蹤該計畫執行情況。</a:t>
                      </a:r>
                      <a:endParaRPr lang="en-US" altLang="zh-TW" sz="2000" b="1" dirty="0" smtClean="0">
                        <a:latin typeface="微軟正黑體" panose="020B0604030504040204" pitchFamily="34" charset="-120"/>
                        <a:ea typeface="微軟正黑體" panose="020B0604030504040204" pitchFamily="34" charset="-120"/>
                      </a:endParaRPr>
                    </a:p>
                    <a:p>
                      <a:pPr marL="457200" indent="-457200" algn="l">
                        <a:buFont typeface="+mj-lt"/>
                        <a:buAutoNum type="arabicPeriod"/>
                      </a:pPr>
                      <a:r>
                        <a:rPr lang="zh-TW" altLang="en-US" sz="2000" b="1" dirty="0" smtClean="0">
                          <a:latin typeface="微軟正黑體" panose="020B0604030504040204" pitchFamily="34" charset="-120"/>
                          <a:ea typeface="微軟正黑體" panose="020B0604030504040204" pitchFamily="34" charset="-120"/>
                        </a:rPr>
                        <a:t>儘速於</a:t>
                      </a:r>
                      <a:r>
                        <a:rPr lang="en-US" altLang="zh-TW" sz="2000" b="1" dirty="0" smtClean="0">
                          <a:latin typeface="微軟正黑體" panose="020B0604030504040204" pitchFamily="34" charset="-120"/>
                          <a:ea typeface="微軟正黑體" panose="020B0604030504040204" pitchFamily="34" charset="-120"/>
                        </a:rPr>
                        <a:t>2014/5/20</a:t>
                      </a:r>
                      <a:r>
                        <a:rPr lang="zh-TW" altLang="en-US" sz="2000" b="1" dirty="0" smtClean="0">
                          <a:latin typeface="微軟正黑體" panose="020B0604030504040204" pitchFamily="34" charset="-120"/>
                          <a:ea typeface="微軟正黑體" panose="020B0604030504040204" pitchFamily="34" charset="-120"/>
                        </a:rPr>
                        <a:t>前統整完畢、協助期末報告完成。</a:t>
                      </a:r>
                      <a:endParaRPr lang="en-US" altLang="zh-TW" sz="2000" b="1" dirty="0" smtClean="0">
                        <a:latin typeface="微軟正黑體" panose="020B0604030504040204" pitchFamily="34" charset="-120"/>
                        <a:ea typeface="微軟正黑體" panose="020B0604030504040204" pitchFamily="34" charset="-120"/>
                        <a:cs typeface="Times New Roman" panose="02020603050405020304" pitchFamily="18" charset="0"/>
                      </a:endParaRPr>
                    </a:p>
                  </a:txBody>
                  <a:tcPr/>
                </a:tc>
              </a:tr>
            </a:tbl>
          </a:graphicData>
        </a:graphic>
      </p:graphicFrame>
      <p:sp>
        <p:nvSpPr>
          <p:cNvPr id="4" name="標題 3"/>
          <p:cNvSpPr>
            <a:spLocks noGrp="1"/>
          </p:cNvSpPr>
          <p:nvPr>
            <p:ph type="title"/>
          </p:nvPr>
        </p:nvSpPr>
        <p:spPr>
          <a:xfrm>
            <a:off x="620086" y="0"/>
            <a:ext cx="10515600" cy="1325563"/>
          </a:xfrm>
        </p:spPr>
        <p:txBody>
          <a:bodyPr>
            <a:normAutofit/>
          </a:bodyPr>
          <a:lstStyle/>
          <a:p>
            <a:pPr algn="ctr"/>
            <a:r>
              <a:rPr lang="zh-TW" altLang="en-US" b="1" dirty="0" smtClean="0">
                <a:solidFill>
                  <a:schemeClr val="accent4">
                    <a:lumMod val="50000"/>
                  </a:schemeClr>
                </a:solidFill>
                <a:latin typeface="微軟正黑體" panose="020B0604030504040204" pitchFamily="34" charset="-120"/>
                <a:ea typeface="微軟正黑體" panose="020B0604030504040204" pitchFamily="34" charset="-120"/>
              </a:rPr>
              <a:t>管理方式</a:t>
            </a:r>
            <a:endParaRPr lang="zh-TW" altLang="en-US" b="1" dirty="0">
              <a:solidFill>
                <a:schemeClr val="accent4">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89412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pPr>
              <a:defRPr/>
            </a:pPr>
            <a:fld id="{4190DAF2-F307-4D40-9F74-AE4AFEBDA257}" type="slidenum">
              <a:rPr lang="zh-TW" altLang="en-US" smtClean="0"/>
              <a:pPr>
                <a:defRPr/>
              </a:pPr>
              <a:t>2</a:t>
            </a:fld>
            <a:endParaRPr lang="zh-TW" altLang="en-US"/>
          </a:p>
        </p:txBody>
      </p:sp>
      <p:sp>
        <p:nvSpPr>
          <p:cNvPr id="6" name="Rectangle 6"/>
          <p:cNvSpPr>
            <a:spLocks noChangeArrowheads="1"/>
          </p:cNvSpPr>
          <p:nvPr/>
        </p:nvSpPr>
        <p:spPr bwMode="auto">
          <a:xfrm>
            <a:off x="1683391" y="540901"/>
            <a:ext cx="9144000" cy="1009591"/>
          </a:xfrm>
          <a:prstGeom prst="rect">
            <a:avLst/>
          </a:prstGeom>
          <a:noFill/>
          <a:ln w="9525">
            <a:noFill/>
            <a:miter lim="800000"/>
            <a:headEnd/>
            <a:tailEnd/>
          </a:ln>
        </p:spPr>
        <p:txBody>
          <a:bodyPr anchor="ctr"/>
          <a:lstStyle/>
          <a:p>
            <a:pPr algn="ctr" eaLnBrk="1" hangingPunct="1">
              <a:defRPr/>
            </a:pPr>
            <a:r>
              <a:rPr lang="zh-TW" altLang="en-US" sz="4400" b="1" dirty="0">
                <a:solidFill>
                  <a:schemeClr val="accent4">
                    <a:lumMod val="50000"/>
                  </a:schemeClr>
                </a:solidFill>
                <a:latin typeface="微軟正黑體" panose="020B0604030504040204" pitchFamily="34" charset="-120"/>
                <a:ea typeface="微軟正黑體" panose="020B0604030504040204" pitchFamily="34" charset="-120"/>
                <a:cs typeface="Times New Roman" pitchFamily="18" charset="0"/>
              </a:rPr>
              <a:t>奈米核心設施計畫</a:t>
            </a:r>
          </a:p>
          <a:p>
            <a:pPr algn="ctr" eaLnBrk="1" hangingPunct="1">
              <a:defRPr/>
            </a:pPr>
            <a:r>
              <a:rPr lang="zh-TW" altLang="en-US" sz="4400" b="1" dirty="0">
                <a:solidFill>
                  <a:schemeClr val="accent4">
                    <a:lumMod val="50000"/>
                  </a:schemeClr>
                </a:solidFill>
                <a:latin typeface="微軟正黑體" panose="020B0604030504040204" pitchFamily="34" charset="-120"/>
                <a:ea typeface="微軟正黑體" panose="020B0604030504040204" pitchFamily="34" charset="-120"/>
                <a:cs typeface="Times New Roman" pitchFamily="18" charset="0"/>
              </a:rPr>
              <a:t>執行規劃與策略</a:t>
            </a:r>
          </a:p>
        </p:txBody>
      </p:sp>
      <p:graphicFrame>
        <p:nvGraphicFramePr>
          <p:cNvPr id="8" name="資料庫圖表 7"/>
          <p:cNvGraphicFramePr/>
          <p:nvPr>
            <p:extLst>
              <p:ext uri="{D42A27DB-BD31-4B8C-83A1-F6EECF244321}">
                <p14:modId xmlns:p14="http://schemas.microsoft.com/office/powerpoint/2010/main" val="3288320757"/>
              </p:ext>
            </p:extLst>
          </p:nvPr>
        </p:nvGraphicFramePr>
        <p:xfrm>
          <a:off x="1524000" y="2020877"/>
          <a:ext cx="884036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2579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227938723"/>
              </p:ext>
            </p:extLst>
          </p:nvPr>
        </p:nvGraphicFramePr>
        <p:xfrm>
          <a:off x="1813622" y="571500"/>
          <a:ext cx="7774996" cy="4772285"/>
        </p:xfrm>
        <a:graphic>
          <a:graphicData uri="http://schemas.openxmlformats.org/drawingml/2006/table">
            <a:tbl>
              <a:tblPr>
                <a:tableStyleId>{8799B23B-EC83-4686-B30A-512413B5E67A}</a:tableStyleId>
              </a:tblPr>
              <a:tblGrid>
                <a:gridCol w="1368492"/>
                <a:gridCol w="6406504"/>
              </a:tblGrid>
              <a:tr h="954457">
                <a:tc>
                  <a:txBody>
                    <a:bodyPr/>
                    <a:lstStyle/>
                    <a:p>
                      <a:pPr algn="ctr" fontAlgn="ctr"/>
                      <a:r>
                        <a:rPr lang="zh-TW" altLang="en-US" sz="1800" b="1" i="0" u="none" strike="noStrike" dirty="0">
                          <a:effectLst/>
                          <a:latin typeface="微軟正黑體" panose="020B0604030504040204" pitchFamily="34" charset="-120"/>
                          <a:ea typeface="微軟正黑體" panose="020B0604030504040204" pitchFamily="34" charset="-120"/>
                        </a:rPr>
                        <a:t>計畫名稱</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solidFill>
                      <a:srgbClr val="FFFF99"/>
                    </a:solidFill>
                  </a:tcPr>
                </a:tc>
                <a:tc>
                  <a:txBody>
                    <a:bodyPr/>
                    <a:lstStyle/>
                    <a:p>
                      <a:pPr algn="l" fontAlgn="ctr"/>
                      <a:r>
                        <a:rPr lang="zh-TW" altLang="en-US" sz="1800" b="1" i="0" u="none" strike="noStrike" dirty="0">
                          <a:effectLst/>
                          <a:latin typeface="微軟正黑體" panose="020B0604030504040204" pitchFamily="34" charset="-120"/>
                          <a:ea typeface="微軟正黑體" panose="020B0604030504040204" pitchFamily="34" charset="-120"/>
                        </a:rPr>
                        <a:t>南台灣奈米科技研究中心核心設施服務維護計畫</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solidFill>
                      <a:srgbClr val="FFFF99"/>
                    </a:solidFill>
                  </a:tcPr>
                </a:tc>
              </a:tr>
              <a:tr h="954457">
                <a:tc>
                  <a:txBody>
                    <a:bodyPr/>
                    <a:lstStyle/>
                    <a:p>
                      <a:pPr algn="ctr" fontAlgn="ctr"/>
                      <a:r>
                        <a:rPr lang="zh-TW" altLang="en-US" sz="1800" b="1" i="0" u="none" strike="noStrike" dirty="0">
                          <a:effectLst/>
                          <a:latin typeface="微軟正黑體" panose="020B0604030504040204" pitchFamily="34" charset="-120"/>
                          <a:ea typeface="微軟正黑體" panose="020B0604030504040204" pitchFamily="34" charset="-120"/>
                        </a:rPr>
                        <a:t>計畫期間</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fontAlgn="ctr"/>
                      <a:r>
                        <a:rPr lang="en-US" altLang="zh-TW" sz="1800" b="1" i="0" u="none" strike="noStrike" dirty="0">
                          <a:effectLst/>
                          <a:latin typeface="微軟正黑體" panose="020B0604030504040204" pitchFamily="34" charset="-120"/>
                          <a:ea typeface="微軟正黑體" panose="020B0604030504040204" pitchFamily="34" charset="-120"/>
                        </a:rPr>
                        <a:t>2012/08/01~2015/06/30</a:t>
                      </a:r>
                      <a:endPar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954457">
                <a:tc>
                  <a:txBody>
                    <a:bodyPr/>
                    <a:lstStyle/>
                    <a:p>
                      <a:pPr algn="ctr" fontAlgn="ctr"/>
                      <a:r>
                        <a:rPr lang="zh-TW" altLang="en-US" sz="1800" b="1" i="0" u="none" strike="noStrike" dirty="0">
                          <a:effectLst/>
                          <a:latin typeface="微軟正黑體" panose="020B0604030504040204" pitchFamily="34" charset="-120"/>
                          <a:ea typeface="微軟正黑體" panose="020B0604030504040204" pitchFamily="34" charset="-120"/>
                        </a:rPr>
                        <a:t>聯絡窗口</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fontAlgn="ctr"/>
                      <a:r>
                        <a:rPr lang="zh-TW" altLang="en-US" sz="1800" b="1" i="0" u="none" strike="noStrike" dirty="0">
                          <a:effectLst/>
                          <a:latin typeface="微軟正黑體" panose="020B0604030504040204" pitchFamily="34" charset="-120"/>
                          <a:ea typeface="微軟正黑體" panose="020B0604030504040204" pitchFamily="34" charset="-120"/>
                        </a:rPr>
                        <a:t>國科會自然處王心頎</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954457">
                <a:tc>
                  <a:txBody>
                    <a:bodyPr/>
                    <a:lstStyle/>
                    <a:p>
                      <a:pPr algn="ctr" fontAlgn="ctr"/>
                      <a:r>
                        <a:rPr lang="zh-TW" altLang="en-US" sz="1800" b="1" i="0" u="none" strike="noStrike" dirty="0">
                          <a:effectLst/>
                          <a:latin typeface="微軟正黑體" panose="020B0604030504040204" pitchFamily="34" charset="-120"/>
                          <a:ea typeface="微軟正黑體" panose="020B0604030504040204" pitchFamily="34" charset="-120"/>
                        </a:rPr>
                        <a:t>重要日期</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fontAlgn="ctr"/>
                      <a:r>
                        <a:rPr lang="en-US" altLang="zh-TW" sz="1800" b="1" i="0" u="none" strike="noStrike" dirty="0">
                          <a:effectLst/>
                          <a:latin typeface="微軟正黑體" panose="020B0604030504040204" pitchFamily="34" charset="-120"/>
                          <a:ea typeface="微軟正黑體" panose="020B0604030504040204" pitchFamily="34" charset="-120"/>
                        </a:rPr>
                        <a:t>2014/05/31</a:t>
                      </a:r>
                      <a:r>
                        <a:rPr lang="zh-TW" altLang="en-US" sz="1800" b="1" i="0" u="none" strike="noStrike" dirty="0">
                          <a:effectLst/>
                          <a:latin typeface="微軟正黑體" panose="020B0604030504040204" pitchFamily="34" charset="-120"/>
                          <a:ea typeface="微軟正黑體" panose="020B0604030504040204" pitchFamily="34" charset="-120"/>
                        </a:rPr>
                        <a:t>繳交第二年</a:t>
                      </a:r>
                      <a:r>
                        <a:rPr lang="zh-TW" altLang="en-US" sz="1800" b="1" i="0" u="none" strike="noStrike" dirty="0" smtClean="0">
                          <a:effectLst/>
                          <a:latin typeface="微軟正黑體" panose="020B0604030504040204" pitchFamily="34" charset="-120"/>
                          <a:ea typeface="微軟正黑體" panose="020B0604030504040204" pitchFamily="34" charset="-120"/>
                        </a:rPr>
                        <a:t>期末報告</a:t>
                      </a:r>
                      <a:endParaRPr lang="zh-TW" altLang="en-US" sz="18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954457">
                <a:tc>
                  <a:txBody>
                    <a:bodyPr/>
                    <a:lstStyle/>
                    <a:p>
                      <a:pPr algn="ctr" fontAlgn="ctr"/>
                      <a:r>
                        <a:rPr lang="zh-TW" altLang="en-US" sz="1800" b="1" i="0" u="none" strike="noStrike" dirty="0" smtClean="0">
                          <a:effectLst/>
                          <a:latin typeface="微軟正黑體" panose="020B0604030504040204" pitchFamily="34" charset="-120"/>
                          <a:ea typeface="微軟正黑體" panose="020B0604030504040204" pitchFamily="34" charset="-120"/>
                        </a:rPr>
                        <a:t>備註</a:t>
                      </a:r>
                      <a:endPar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fontAlgn="ctr"/>
                      <a:r>
                        <a:rPr lang="zh-TW" altLang="en-US" sz="1800" b="1" i="0" u="none" strike="noStrike" dirty="0" smtClean="0">
                          <a:effectLst/>
                          <a:latin typeface="微軟正黑體" panose="020B0604030504040204" pitchFamily="34" charset="-120"/>
                          <a:ea typeface="微軟正黑體" panose="020B0604030504040204" pitchFamily="34" charset="-120"/>
                        </a:rPr>
                        <a:t>應科技部自然處承辦人王心頎要求，已於</a:t>
                      </a:r>
                      <a:r>
                        <a:rPr lang="en-US" altLang="zh-TW" sz="1800" b="1" i="0" u="none" strike="noStrike" dirty="0" smtClean="0">
                          <a:effectLst/>
                          <a:latin typeface="微軟正黑體" panose="020B0604030504040204" pitchFamily="34" charset="-120"/>
                          <a:ea typeface="微軟正黑體" panose="020B0604030504040204" pitchFamily="34" charset="-120"/>
                        </a:rPr>
                        <a:t>103/04/23</a:t>
                      </a:r>
                      <a:r>
                        <a:rPr lang="zh-TW" altLang="en-US" sz="1800" b="1" i="0" u="none" strike="noStrike" dirty="0" smtClean="0">
                          <a:effectLst/>
                          <a:latin typeface="微軟正黑體" panose="020B0604030504040204" pitchFamily="34" charset="-120"/>
                          <a:ea typeface="微軟正黑體" panose="020B0604030504040204" pitchFamily="34" charset="-120"/>
                        </a:rPr>
                        <a:t>回傳</a:t>
                      </a:r>
                      <a:r>
                        <a:rPr lang="en-US" altLang="zh-TW" sz="1800" b="1" i="0" u="none" strike="noStrike" dirty="0" smtClean="0">
                          <a:effectLst/>
                          <a:latin typeface="微軟正黑體" panose="020B0604030504040204" pitchFamily="34" charset="-120"/>
                          <a:ea typeface="微軟正黑體" panose="020B0604030504040204" pitchFamily="34" charset="-120"/>
                        </a:rPr>
                        <a:t>100</a:t>
                      </a:r>
                      <a:r>
                        <a:rPr lang="zh-TW" altLang="en-US" sz="1800" b="1" i="0" u="none" strike="noStrike" dirty="0" smtClean="0">
                          <a:effectLst/>
                          <a:latin typeface="微軟正黑體" panose="020B0604030504040204" pitchFamily="34" charset="-120"/>
                          <a:ea typeface="微軟正黑體" panose="020B0604030504040204" pitchFamily="34" charset="-120"/>
                        </a:rPr>
                        <a:t>年至</a:t>
                      </a:r>
                      <a:r>
                        <a:rPr lang="en-US" altLang="zh-TW" sz="1800" b="1" i="0" u="none" strike="noStrike" dirty="0" smtClean="0">
                          <a:effectLst/>
                          <a:latin typeface="微軟正黑體" panose="020B0604030504040204" pitchFamily="34" charset="-120"/>
                          <a:ea typeface="微軟正黑體" panose="020B0604030504040204" pitchFamily="34" charset="-120"/>
                        </a:rPr>
                        <a:t>102</a:t>
                      </a:r>
                      <a:r>
                        <a:rPr lang="zh-TW" altLang="en-US" sz="1800" b="1" i="0" u="none" strike="noStrike" dirty="0" smtClean="0">
                          <a:effectLst/>
                          <a:latin typeface="微軟正黑體" panose="020B0604030504040204" pitchFamily="34" charset="-120"/>
                          <a:ea typeface="微軟正黑體" panose="020B0604030504040204" pitchFamily="34" charset="-120"/>
                        </a:rPr>
                        <a:t>年三年共用研究設施執行成效表 </a:t>
                      </a:r>
                      <a:r>
                        <a:rPr lang="en-US" altLang="zh-TW" sz="1800" b="1" i="0" u="none" strike="noStrike" dirty="0" smtClean="0">
                          <a:effectLst/>
                          <a:latin typeface="微軟正黑體" panose="020B0604030504040204" pitchFamily="34" charset="-120"/>
                          <a:ea typeface="微軟正黑體" panose="020B0604030504040204" pitchFamily="34" charset="-120"/>
                        </a:rPr>
                        <a:t>(NCKU)</a:t>
                      </a:r>
                      <a:endParaRPr lang="zh-TW" altLang="en-US" sz="18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bl>
          </a:graphicData>
        </a:graphic>
      </p:graphicFrame>
    </p:spTree>
    <p:extLst>
      <p:ext uri="{BB962C8B-B14F-4D97-AF65-F5344CB8AC3E}">
        <p14:creationId xmlns:p14="http://schemas.microsoft.com/office/powerpoint/2010/main" val="703844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73612646"/>
              </p:ext>
            </p:extLst>
          </p:nvPr>
        </p:nvGraphicFramePr>
        <p:xfrm>
          <a:off x="1703512" y="116633"/>
          <a:ext cx="8712968" cy="6500767"/>
        </p:xfrm>
        <a:graphic>
          <a:graphicData uri="http://schemas.openxmlformats.org/drawingml/2006/table">
            <a:tbl>
              <a:tblPr>
                <a:tableStyleId>{8799B23B-EC83-4686-B30A-512413B5E67A}</a:tableStyleId>
              </a:tblPr>
              <a:tblGrid>
                <a:gridCol w="1619632"/>
                <a:gridCol w="869788"/>
                <a:gridCol w="2562637"/>
                <a:gridCol w="1708923"/>
                <a:gridCol w="1951988"/>
              </a:tblGrid>
              <a:tr h="306447">
                <a:tc gridSpan="3">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預期完成之研究成果及績效</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solidFill>
                      <a:srgbClr val="FFFF99"/>
                    </a:solidFill>
                  </a:tcPr>
                </a:tc>
                <a:tc hMerge="1">
                  <a:txBody>
                    <a:bodyPr/>
                    <a:lstStyle/>
                    <a:p>
                      <a:endParaRPr lang="zh-TW" altLang="en-US"/>
                    </a:p>
                  </a:txBody>
                  <a:tcP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2013</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solidFill>
                      <a:srgbClr val="FFFF99"/>
                    </a:solidFill>
                  </a:tcPr>
                </a:tc>
                <a:tc>
                  <a:txBody>
                    <a:bodyPr/>
                    <a:lstStyle/>
                    <a:p>
                      <a:pPr algn="ctr" rtl="0" fontAlgn="ctr"/>
                      <a:r>
                        <a:rPr lang="zh-TW" altLang="en-US" sz="1200" b="1" u="none" strike="noStrike" dirty="0" smtClean="0">
                          <a:effectLst/>
                          <a:latin typeface="微軟正黑體" panose="020B0604030504040204" pitchFamily="34" charset="-120"/>
                          <a:ea typeface="微軟正黑體" panose="020B0604030504040204" pitchFamily="34" charset="-120"/>
                        </a:rPr>
                        <a:t>執行現況</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solidFill>
                      <a:srgbClr val="FFFF99"/>
                    </a:solidFill>
                  </a:tcPr>
                </a:tc>
              </a:tr>
              <a:tr h="306447">
                <a:tc rowSpan="2">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論文發表</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國內</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篇</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2">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請丹琪協助提供論文獎勵資料</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國外</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篇</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200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rowSpan="4">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專利</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國內申請</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件</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3</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4">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需與各技術團隊確認</a:t>
                      </a:r>
                      <a:endParaRPr lang="en-US" altLang="zh-TW" sz="1200" b="1" u="none" strike="noStrike" dirty="0" smtClean="0">
                        <a:effectLst/>
                        <a:latin typeface="微軟正黑體" panose="020B0604030504040204" pitchFamily="34" charset="-120"/>
                        <a:ea typeface="微軟正黑體" panose="020B0604030504040204" pitchFamily="34" charset="-120"/>
                      </a:endParaRPr>
                    </a:p>
                    <a:p>
                      <a:pPr algn="l" rtl="0" fontAlgn="ctr"/>
                      <a:r>
                        <a:rPr lang="en-US" altLang="zh-TW" sz="1200" b="1" u="none" strike="noStrike" dirty="0" smtClean="0">
                          <a:effectLst/>
                          <a:latin typeface="微軟正黑體" panose="020B0604030504040204" pitchFamily="34" charset="-120"/>
                          <a:ea typeface="微軟正黑體" panose="020B0604030504040204" pitchFamily="34" charset="-120"/>
                        </a:rPr>
                        <a:t>(</a:t>
                      </a:r>
                      <a:r>
                        <a:rPr lang="zh-TW" altLang="en-US" sz="1200" b="1" u="none" strike="noStrike" dirty="0" smtClean="0">
                          <a:effectLst/>
                          <a:latin typeface="微軟正黑體" panose="020B0604030504040204" pitchFamily="34" charset="-120"/>
                          <a:ea typeface="微軟正黑體" panose="020B0604030504040204" pitchFamily="34" charset="-120"/>
                        </a:rPr>
                        <a:t>預計</a:t>
                      </a:r>
                      <a:r>
                        <a:rPr lang="en-US" altLang="zh-TW" sz="1200" b="1" u="none" strike="noStrike" dirty="0" smtClean="0">
                          <a:effectLst/>
                          <a:latin typeface="微軟正黑體" panose="020B0604030504040204" pitchFamily="34" charset="-120"/>
                          <a:ea typeface="微軟正黑體" panose="020B0604030504040204" pitchFamily="34" charset="-120"/>
                        </a:rPr>
                        <a:t>5/20</a:t>
                      </a:r>
                      <a:r>
                        <a:rPr lang="zh-TW" altLang="en-US" sz="1200" b="1" u="none" strike="noStrike" dirty="0" smtClean="0">
                          <a:effectLst/>
                          <a:latin typeface="微軟正黑體" panose="020B0604030504040204" pitchFamily="34" charset="-120"/>
                          <a:ea typeface="微軟正黑體" panose="020B0604030504040204" pitchFamily="34" charset="-120"/>
                        </a:rPr>
                        <a:t>完成</a:t>
                      </a:r>
                      <a:r>
                        <a:rPr lang="en-US" altLang="zh-TW" sz="1200" b="1" u="none" strike="noStrike" dirty="0" smtClean="0">
                          <a:effectLst/>
                          <a:latin typeface="微軟正黑體" panose="020B0604030504040204" pitchFamily="34" charset="-120"/>
                          <a:ea typeface="微軟正黑體" panose="020B0604030504040204" pitchFamily="34" charset="-120"/>
                        </a:rPr>
                        <a:t>)</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國內獲得</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件</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3</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國外申請</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件</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國外獲得</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件</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rowSpan="3">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技術移轉</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技轉件數</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件</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2</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3">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需與各技術團隊確認</a:t>
                      </a:r>
                      <a:endParaRPr lang="en-US" altLang="zh-TW" sz="1200" b="1" u="none" strike="noStrike" dirty="0" smtClean="0">
                        <a:effectLst/>
                        <a:latin typeface="微軟正黑體" panose="020B0604030504040204" pitchFamily="34" charset="-120"/>
                        <a:ea typeface="微軟正黑體" panose="020B0604030504040204" pitchFamily="34" charset="-120"/>
                      </a:endParaRPr>
                    </a:p>
                    <a:p>
                      <a:pPr algn="l" rtl="0" fontAlgn="ctr"/>
                      <a:r>
                        <a:rPr lang="en-US" altLang="zh-TW" sz="1200" b="1" u="none" strike="noStrike" dirty="0" smtClean="0">
                          <a:effectLst/>
                          <a:latin typeface="微軟正黑體" panose="020B0604030504040204" pitchFamily="34" charset="-120"/>
                          <a:ea typeface="微軟正黑體" panose="020B0604030504040204" pitchFamily="34" charset="-120"/>
                        </a:rPr>
                        <a:t>(</a:t>
                      </a:r>
                      <a:r>
                        <a:rPr lang="zh-TW" altLang="en-US" sz="1200" b="1" u="none" strike="noStrike" dirty="0" smtClean="0">
                          <a:effectLst/>
                          <a:latin typeface="微軟正黑體" panose="020B0604030504040204" pitchFamily="34" charset="-120"/>
                          <a:ea typeface="微軟正黑體" panose="020B0604030504040204" pitchFamily="34" charset="-120"/>
                        </a:rPr>
                        <a:t>預計</a:t>
                      </a:r>
                      <a:r>
                        <a:rPr lang="en-US" altLang="zh-TW" sz="1200" b="1" u="none" strike="noStrike" dirty="0" smtClean="0">
                          <a:effectLst/>
                          <a:latin typeface="微軟正黑體" panose="020B0604030504040204" pitchFamily="34" charset="-120"/>
                          <a:ea typeface="微軟正黑體" panose="020B0604030504040204" pitchFamily="34" charset="-120"/>
                        </a:rPr>
                        <a:t>5/20</a:t>
                      </a:r>
                      <a:r>
                        <a:rPr lang="zh-TW" altLang="en-US" sz="1200" b="1" u="none" strike="noStrike" dirty="0" smtClean="0">
                          <a:effectLst/>
                          <a:latin typeface="微軟正黑體" panose="020B0604030504040204" pitchFamily="34" charset="-120"/>
                          <a:ea typeface="微軟正黑體" panose="020B0604030504040204" pitchFamily="34" charset="-120"/>
                        </a:rPr>
                        <a:t>完成</a:t>
                      </a:r>
                      <a:r>
                        <a:rPr lang="en-US" altLang="zh-TW" sz="1200" b="1" u="none" strike="noStrike" dirty="0" smtClean="0">
                          <a:effectLst/>
                          <a:latin typeface="微軟正黑體" panose="020B0604030504040204" pitchFamily="34" charset="-120"/>
                          <a:ea typeface="微軟正黑體" panose="020B0604030504040204" pitchFamily="34" charset="-120"/>
                        </a:rPr>
                        <a:t>)</a:t>
                      </a:r>
                    </a:p>
                    <a:p>
                      <a:pPr algn="l" rtl="0" fontAlgn="ct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權利金</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元</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150,000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授權金</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元</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rowSpan="2">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人才培育</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碩士</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人</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350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2">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需調閱課程資料統計</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a:effectLst/>
                          <a:latin typeface="微軟正黑體" panose="020B0604030504040204" pitchFamily="34" charset="-120"/>
                          <a:ea typeface="微軟正黑體" panose="020B0604030504040204" pitchFamily="34" charset="-120"/>
                        </a:rPr>
                        <a:t>博士</a:t>
                      </a:r>
                      <a:r>
                        <a:rPr lang="en-US" altLang="zh-TW" sz="1200" b="1" u="none" strike="noStrike">
                          <a:effectLst/>
                          <a:latin typeface="微軟正黑體" panose="020B0604030504040204" pitchFamily="34" charset="-120"/>
                          <a:ea typeface="微軟正黑體" panose="020B0604030504040204" pitchFamily="34" charset="-120"/>
                        </a:rPr>
                        <a:t>(/</a:t>
                      </a:r>
                      <a:r>
                        <a:rPr lang="zh-TW" altLang="en-US" sz="1200" b="1" u="none" strike="noStrike">
                          <a:effectLst/>
                          <a:latin typeface="微軟正黑體" panose="020B0604030504040204" pitchFamily="34" charset="-120"/>
                          <a:ea typeface="微軟正黑體" panose="020B0604030504040204" pitchFamily="34" charset="-120"/>
                        </a:rPr>
                        <a:t>人</a:t>
                      </a:r>
                      <a:r>
                        <a:rPr lang="en-US" altLang="zh-TW" sz="1200" b="1" u="none" strike="noStrike">
                          <a:effectLst/>
                          <a:latin typeface="微軟正黑體" panose="020B0604030504040204" pitchFamily="34" charset="-120"/>
                          <a:ea typeface="微軟正黑體" panose="020B0604030504040204" pitchFamily="34" charset="-120"/>
                        </a:rPr>
                        <a:t>) </a:t>
                      </a:r>
                      <a:endParaRPr lang="zh-TW" altLang="en-US" sz="1200" b="1" i="0" u="none" strike="noStrike">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5</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rowSpan="4">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經濟效益</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促成廠商或產業團體投資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3</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en-US" altLang="zh-TW" sz="1200" b="1" u="none" strike="noStrike" dirty="0" smtClean="0">
                          <a:effectLst/>
                          <a:latin typeface="微軟正黑體" panose="020B0604030504040204" pitchFamily="34" charset="-120"/>
                          <a:ea typeface="微軟正黑體" panose="020B0604030504040204" pitchFamily="34" charset="-120"/>
                        </a:rPr>
                        <a:t>0</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共通</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檢測技術服務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2</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需統計</a:t>
                      </a:r>
                      <a:r>
                        <a:rPr lang="en-US" altLang="zh-TW" sz="1200" b="1" u="none" strike="noStrike" dirty="0" smtClean="0">
                          <a:effectLst/>
                          <a:latin typeface="微軟正黑體" panose="020B0604030504040204" pitchFamily="34" charset="-120"/>
                          <a:ea typeface="微軟正黑體" panose="020B0604030504040204" pitchFamily="34" charset="-120"/>
                        </a:rPr>
                        <a:t>102</a:t>
                      </a:r>
                      <a:r>
                        <a:rPr lang="zh-TW" altLang="en-US" sz="1200" b="1" u="none" strike="noStrike" dirty="0" smtClean="0">
                          <a:effectLst/>
                          <a:latin typeface="微軟正黑體" panose="020B0604030504040204" pitchFamily="34" charset="-120"/>
                          <a:ea typeface="微軟正黑體" panose="020B0604030504040204" pitchFamily="34" charset="-120"/>
                        </a:rPr>
                        <a:t>年代工檢測服務件數</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促成與學界或產業團體合作研究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zh-TW" altLang="en-US" sz="1200" b="1" u="none" strike="noStrike" dirty="0" smtClean="0">
                          <a:effectLst/>
                          <a:latin typeface="微軟正黑體" panose="020B0604030504040204" pitchFamily="34" charset="-120"/>
                          <a:ea typeface="微軟正黑體" panose="020B0604030504040204" pitchFamily="34" charset="-120"/>
                        </a:rPr>
                        <a:t>需確認</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gridSpan="2">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法規制度訂定，模式或資料庫</a:t>
                      </a:r>
                      <a:r>
                        <a:rPr lang="zh-TW" altLang="en-US" sz="1200" b="1" u="none" strike="noStrike" dirty="0" smtClean="0">
                          <a:effectLst/>
                          <a:latin typeface="微軟正黑體" panose="020B0604030504040204" pitchFamily="34" charset="-120"/>
                          <a:ea typeface="微軟正黑體" panose="020B0604030504040204" pitchFamily="34" charset="-120"/>
                        </a:rPr>
                        <a:t>建構</a:t>
                      </a:r>
                      <a:r>
                        <a:rPr lang="zh-TW" altLang="en-US" sz="1200" b="1" u="none" strike="noStrike" dirty="0">
                          <a:effectLst/>
                          <a:latin typeface="微軟正黑體" panose="020B0604030504040204" pitchFamily="34" charset="-120"/>
                          <a:ea typeface="微軟正黑體" panose="020B0604030504040204" pitchFamily="34" charset="-120"/>
                        </a:rPr>
                        <a:t>等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hMerge="1">
                  <a:txBody>
                    <a:bodyPr/>
                    <a:lstStyle/>
                    <a:p>
                      <a:endParaRPr lang="zh-TW" altLang="en-US"/>
                    </a:p>
                  </a:txBody>
                  <a:tcP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en-US" altLang="zh-TW" sz="1200" b="1" u="none" strike="noStrike" dirty="0" smtClean="0">
                          <a:effectLst/>
                          <a:latin typeface="微軟正黑體" panose="020B0604030504040204" pitchFamily="34" charset="-120"/>
                          <a:ea typeface="微軟正黑體" panose="020B0604030504040204" pitchFamily="34" charset="-120"/>
                        </a:rPr>
                        <a:t>0</a:t>
                      </a:r>
                      <a:endParaRPr lang="en-US" altLang="zh-TW"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rowSpan="3">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*儀器訓練課程</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3">
                  <a:txBody>
                    <a:bodyPr/>
                    <a:lstStyle/>
                    <a:p>
                      <a:pPr algn="l" rtl="0" fontAlgn="ctr"/>
                      <a:r>
                        <a:rPr lang="zh-TW" altLang="en-US" sz="1200" b="1" u="none" strike="noStrike">
                          <a:effectLst/>
                          <a:latin typeface="微軟正黑體" panose="020B0604030504040204" pitchFamily="34" charset="-120"/>
                          <a:ea typeface="微軟正黑體" panose="020B0604030504040204" pitchFamily="34" charset="-120"/>
                        </a:rPr>
                        <a:t>儀器 </a:t>
                      </a:r>
                      <a:r>
                        <a:rPr lang="en-US" sz="1200" b="1" u="none" strike="noStrike">
                          <a:effectLst/>
                          <a:latin typeface="微軟正黑體" panose="020B0604030504040204" pitchFamily="34" charset="-120"/>
                          <a:ea typeface="微軟正黑體" panose="020B0604030504040204" pitchFamily="34" charset="-120"/>
                        </a:rPr>
                        <a:t>A</a:t>
                      </a:r>
                      <a:endParaRPr lang="en-US" sz="1200" b="1" i="0" u="none" strike="noStrike">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開課次數</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場</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530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3">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TW" altLang="en-US" sz="1200" b="1" u="none" strike="noStrike" dirty="0" smtClean="0">
                          <a:effectLst/>
                          <a:latin typeface="微軟正黑體" panose="020B0604030504040204" pitchFamily="34" charset="-120"/>
                          <a:ea typeface="微軟正黑體" panose="020B0604030504040204" pitchFamily="34" charset="-120"/>
                        </a:rPr>
                        <a:t>需調閱課程資料統計</a:t>
                      </a:r>
                      <a:endParaRPr lang="en-US" altLang="zh-TW" sz="1200" b="1" i="0" u="none" strike="noStrike" dirty="0" smtClean="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vMerge="1">
                  <a:txBody>
                    <a:bodyPr/>
                    <a:lstStyle/>
                    <a:p>
                      <a:endParaRPr lang="zh-TW" altLang="en-US"/>
                    </a:p>
                  </a:txBody>
                  <a:tcPr/>
                </a:tc>
                <a:tc>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參與人數</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人次</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1,700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vMerge="1">
                  <a:txBody>
                    <a:bodyPr/>
                    <a:lstStyle/>
                    <a:p>
                      <a:endParaRPr lang="zh-TW" altLang="en-US"/>
                    </a:p>
                  </a:txBody>
                  <a:tcPr/>
                </a:tc>
                <a:tc vMerge="1">
                  <a:txBody>
                    <a:bodyPr/>
                    <a:lstStyle/>
                    <a:p>
                      <a:endParaRPr lang="zh-TW" altLang="en-US"/>
                    </a:p>
                  </a:txBody>
                  <a:tcPr/>
                </a:tc>
                <a:tc>
                  <a:txBody>
                    <a:bodyPr/>
                    <a:lstStyle/>
                    <a:p>
                      <a:pPr algn="l" rtl="0" fontAlgn="ctr"/>
                      <a:r>
                        <a:rPr lang="zh-TW" altLang="en-US" sz="1200" b="1" u="none" strike="noStrike">
                          <a:effectLst/>
                          <a:latin typeface="微軟正黑體" panose="020B0604030504040204" pitchFamily="34" charset="-120"/>
                          <a:ea typeface="微軟正黑體" panose="020B0604030504040204" pitchFamily="34" charset="-120"/>
                        </a:rPr>
                        <a:t>通過認證人數</a:t>
                      </a:r>
                      <a:r>
                        <a:rPr lang="en-US" altLang="zh-TW" sz="1200" b="1" u="none" strike="noStrike">
                          <a:effectLst/>
                          <a:latin typeface="微軟正黑體" panose="020B0604030504040204" pitchFamily="34" charset="-120"/>
                          <a:ea typeface="微軟正黑體" panose="020B0604030504040204" pitchFamily="34" charset="-120"/>
                        </a:rPr>
                        <a:t>(/</a:t>
                      </a:r>
                      <a:r>
                        <a:rPr lang="zh-TW" altLang="en-US" sz="1200" b="1" u="none" strike="noStrike">
                          <a:effectLst/>
                          <a:latin typeface="微軟正黑體" panose="020B0604030504040204" pitchFamily="34" charset="-120"/>
                          <a:ea typeface="微軟正黑體" panose="020B0604030504040204" pitchFamily="34" charset="-120"/>
                        </a:rPr>
                        <a:t>人次</a:t>
                      </a:r>
                      <a:r>
                        <a:rPr lang="en-US" altLang="zh-TW" sz="1200" b="1" u="none" strike="noStrike">
                          <a:effectLst/>
                          <a:latin typeface="微軟正黑體" panose="020B0604030504040204" pitchFamily="34" charset="-120"/>
                          <a:ea typeface="微軟正黑體" panose="020B0604030504040204" pitchFamily="34" charset="-120"/>
                        </a:rPr>
                        <a:t>) </a:t>
                      </a:r>
                      <a:endParaRPr lang="zh-TW" altLang="en-US" sz="1200" b="1" i="0" u="none" strike="noStrike">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680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vMerge="1">
                  <a:txBody>
                    <a:bodyPr/>
                    <a:lstStyle/>
                    <a:p>
                      <a:pPr algn="l" rtl="0" fontAlgn="ctr"/>
                      <a:endParaRPr lang="en-US" altLang="zh-TW" sz="1600" b="0" i="0" u="none" strike="noStrike"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067" marR="6067" marT="6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6447">
                <a:tc rowSpan="2">
                  <a:txBody>
                    <a:bodyPr/>
                    <a:lstStyle/>
                    <a:p>
                      <a:pPr algn="ctr" rtl="0" fontAlgn="ctr"/>
                      <a:r>
                        <a:rPr lang="zh-TW" altLang="en-US" sz="1200" b="1" u="none" strike="noStrike" dirty="0">
                          <a:effectLst/>
                          <a:latin typeface="微軟正黑體" panose="020B0604030504040204" pitchFamily="34" charset="-120"/>
                          <a:ea typeface="微軟正黑體" panose="020B0604030504040204" pitchFamily="34" charset="-120"/>
                        </a:rPr>
                        <a:t>*儀器服務時數</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rowSpan="2">
                  <a:txBody>
                    <a:bodyPr/>
                    <a:lstStyle/>
                    <a:p>
                      <a:pPr algn="l" rtl="0" fontAlgn="ctr"/>
                      <a:r>
                        <a:rPr lang="zh-TW" altLang="en-US" sz="1200" b="1" u="none" strike="noStrike">
                          <a:effectLst/>
                          <a:latin typeface="微軟正黑體" panose="020B0604030504040204" pitchFamily="34" charset="-120"/>
                          <a:ea typeface="微軟正黑體" panose="020B0604030504040204" pitchFamily="34" charset="-120"/>
                        </a:rPr>
                        <a:t>儀器 </a:t>
                      </a:r>
                      <a:r>
                        <a:rPr lang="en-US" sz="1200" b="1" u="none" strike="noStrike">
                          <a:effectLst/>
                          <a:latin typeface="微軟正黑體" panose="020B0604030504040204" pitchFamily="34" charset="-120"/>
                          <a:ea typeface="微軟正黑體" panose="020B0604030504040204" pitchFamily="34" charset="-120"/>
                        </a:rPr>
                        <a:t>A</a:t>
                      </a:r>
                      <a:endParaRPr lang="en-US" sz="1200" b="1" i="0" u="none" strike="noStrike">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zh-TW" altLang="en-US" sz="1200" b="1" u="none" strike="noStrike">
                          <a:effectLst/>
                          <a:latin typeface="微軟正黑體" panose="020B0604030504040204" pitchFamily="34" charset="-120"/>
                          <a:ea typeface="微軟正黑體" panose="020B0604030504040204" pitchFamily="34" charset="-120"/>
                        </a:rPr>
                        <a:t>使用時數</a:t>
                      </a:r>
                      <a:r>
                        <a:rPr lang="en-US" altLang="zh-TW" sz="1200" b="1" u="none" strike="noStrike">
                          <a:effectLst/>
                          <a:latin typeface="微軟正黑體" panose="020B0604030504040204" pitchFamily="34" charset="-120"/>
                          <a:ea typeface="微軟正黑體" panose="020B0604030504040204" pitchFamily="34" charset="-120"/>
                        </a:rPr>
                        <a:t>(/</a:t>
                      </a:r>
                      <a:r>
                        <a:rPr lang="zh-TW" altLang="en-US" sz="1200" b="1" u="none" strike="noStrike">
                          <a:effectLst/>
                          <a:latin typeface="微軟正黑體" panose="020B0604030504040204" pitchFamily="34" charset="-120"/>
                          <a:ea typeface="微軟正黑體" panose="020B0604030504040204" pitchFamily="34" charset="-120"/>
                        </a:rPr>
                        <a:t>小時</a:t>
                      </a:r>
                      <a:r>
                        <a:rPr lang="en-US" altLang="zh-TW" sz="1200" b="1" u="none" strike="noStrike">
                          <a:effectLst/>
                          <a:latin typeface="微軟正黑體" panose="020B0604030504040204" pitchFamily="34" charset="-120"/>
                          <a:ea typeface="微軟正黑體" panose="020B0604030504040204" pitchFamily="34" charset="-120"/>
                        </a:rPr>
                        <a:t>) </a:t>
                      </a:r>
                      <a:endParaRPr lang="zh-TW" altLang="en-US" sz="1200" b="1" i="0" u="none" strike="noStrike">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13,850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l" rtl="0" fontAlgn="ctr"/>
                      <a:r>
                        <a:rPr lang="en-US" altLang="zh-TW" sz="1200" b="1" u="none" strike="noStrike" dirty="0" smtClean="0">
                          <a:effectLst/>
                          <a:latin typeface="微軟正黑體" panose="020B0604030504040204" pitchFamily="34" charset="-120"/>
                          <a:ea typeface="微軟正黑體" panose="020B0604030504040204" pitchFamily="34" charset="-120"/>
                        </a:rPr>
                        <a:t>13,019 </a:t>
                      </a:r>
                      <a:endParaRPr lang="en-US" altLang="zh-TW" sz="1200" b="1" i="0" u="none" strike="noStrike" dirty="0" smtClean="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r h="306447">
                <a:tc vMerge="1">
                  <a:txBody>
                    <a:bodyPr/>
                    <a:lstStyle/>
                    <a:p>
                      <a:endParaRPr lang="zh-TW" altLang="en-US"/>
                    </a:p>
                  </a:txBody>
                  <a:tcPr/>
                </a:tc>
                <a:tc vMerge="1">
                  <a:txBody>
                    <a:bodyPr/>
                    <a:lstStyle/>
                    <a:p>
                      <a:endParaRPr lang="zh-TW" altLang="en-US"/>
                    </a:p>
                  </a:txBody>
                  <a:tcPr/>
                </a:tc>
                <a:tc>
                  <a:txBody>
                    <a:bodyPr/>
                    <a:lstStyle/>
                    <a:p>
                      <a:pPr algn="l" rtl="0" fontAlgn="ctr"/>
                      <a:r>
                        <a:rPr lang="zh-TW" altLang="en-US" sz="1200" b="1" u="none" strike="noStrike" dirty="0">
                          <a:effectLst/>
                          <a:latin typeface="微軟正黑體" panose="020B0604030504040204" pitchFamily="34" charset="-120"/>
                          <a:ea typeface="微軟正黑體" panose="020B0604030504040204" pitchFamily="34" charset="-120"/>
                        </a:rPr>
                        <a:t>收費情形</a:t>
                      </a:r>
                      <a:r>
                        <a:rPr lang="en-US" altLang="zh-TW" sz="1200" b="1" u="none" strike="noStrike" dirty="0">
                          <a:effectLst/>
                          <a:latin typeface="微軟正黑體" panose="020B0604030504040204" pitchFamily="34" charset="-120"/>
                          <a:ea typeface="微軟正黑體" panose="020B0604030504040204" pitchFamily="34" charset="-120"/>
                        </a:rPr>
                        <a:t>(/</a:t>
                      </a:r>
                      <a:r>
                        <a:rPr lang="zh-TW" altLang="en-US" sz="1200" b="1" u="none" strike="noStrike" dirty="0">
                          <a:effectLst/>
                          <a:latin typeface="微軟正黑體" panose="020B0604030504040204" pitchFamily="34" charset="-120"/>
                          <a:ea typeface="微軟正黑體" panose="020B0604030504040204" pitchFamily="34" charset="-120"/>
                        </a:rPr>
                        <a:t>元</a:t>
                      </a:r>
                      <a:r>
                        <a:rPr lang="en-US" altLang="zh-TW" sz="1200" b="1" u="none" strike="noStrike" dirty="0">
                          <a:effectLst/>
                          <a:latin typeface="微軟正黑體" panose="020B0604030504040204" pitchFamily="34" charset="-120"/>
                          <a:ea typeface="微軟正黑體" panose="020B0604030504040204" pitchFamily="34" charset="-120"/>
                        </a:rPr>
                        <a:t>) </a:t>
                      </a:r>
                      <a:endParaRPr lang="zh-TW" altLang="en-US" sz="1200" b="1" i="0" u="none" strike="noStrike"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algn="ctr" rtl="0" fontAlgn="ctr"/>
                      <a:r>
                        <a:rPr lang="en-US" altLang="zh-TW" sz="1200" b="1" u="none" strike="noStrike" dirty="0">
                          <a:effectLst/>
                          <a:latin typeface="微軟正黑體" panose="020B0604030504040204" pitchFamily="34" charset="-120"/>
                          <a:ea typeface="微軟正黑體" panose="020B0604030504040204" pitchFamily="34" charset="-120"/>
                        </a:rPr>
                        <a:t>10,000,000</a:t>
                      </a:r>
                      <a:endParaRPr lang="en-US" altLang="zh-TW" sz="1200" b="1" i="0" u="none" strike="noStrike"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altLang="zh-TW" sz="1200" b="1" u="none" strike="noStrike" dirty="0" smtClean="0">
                          <a:effectLst/>
                          <a:latin typeface="微軟正黑體" panose="020B0604030504040204" pitchFamily="34" charset="-120"/>
                          <a:ea typeface="微軟正黑體" panose="020B0604030504040204" pitchFamily="34" charset="-120"/>
                        </a:rPr>
                        <a:t>13,375,000</a:t>
                      </a:r>
                      <a:endParaRPr lang="en-US" altLang="zh-TW" sz="1200" b="1" i="0" u="none" strike="noStrike" dirty="0" smtClean="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067" marR="6067" marT="6067" marB="0" anchor="ctr"/>
                </a:tc>
              </a:tr>
            </a:tbl>
          </a:graphicData>
        </a:graphic>
      </p:graphicFrame>
    </p:spTree>
    <p:extLst>
      <p:ext uri="{BB962C8B-B14F-4D97-AF65-F5344CB8AC3E}">
        <p14:creationId xmlns:p14="http://schemas.microsoft.com/office/powerpoint/2010/main" val="3197031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445</Words>
  <Application>Microsoft Office PowerPoint</Application>
  <PresentationFormat>寬螢幕</PresentationFormat>
  <Paragraphs>102</Paragraphs>
  <Slides>4</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4</vt:i4>
      </vt:variant>
    </vt:vector>
  </HeadingPairs>
  <TitlesOfParts>
    <vt:vector size="11" baseType="lpstr">
      <vt:lpstr>微軟正黑體</vt:lpstr>
      <vt:lpstr>新細明體</vt:lpstr>
      <vt:lpstr>Arial</vt:lpstr>
      <vt:lpstr>Calibri</vt:lpstr>
      <vt:lpstr>Calibri Light</vt:lpstr>
      <vt:lpstr>Times New Roman</vt:lpstr>
      <vt:lpstr>Office 佈景主題</vt:lpstr>
      <vt:lpstr>管理方式</vt:lpstr>
      <vt:lpstr>PowerPoint 簡報</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楊仟卉</dc:creator>
  <cp:lastModifiedBy>mlchung</cp:lastModifiedBy>
  <cp:revision>3</cp:revision>
  <dcterms:created xsi:type="dcterms:W3CDTF">2014-05-14T02:01:41Z</dcterms:created>
  <dcterms:modified xsi:type="dcterms:W3CDTF">2014-05-15T08:11:59Z</dcterms:modified>
</cp:coreProperties>
</file>